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43_F1819890.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33_77F734EE.xml" ContentType="application/vnd.ms-powerpoint.comments+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58" r:id="rId6"/>
    <p:sldId id="326" r:id="rId7"/>
    <p:sldId id="327" r:id="rId8"/>
    <p:sldId id="296" r:id="rId9"/>
    <p:sldId id="328" r:id="rId10"/>
    <p:sldId id="317" r:id="rId11"/>
    <p:sldId id="320" r:id="rId12"/>
    <p:sldId id="323" r:id="rId13"/>
    <p:sldId id="307" r:id="rId14"/>
    <p:sldId id="308" r:id="rId15"/>
    <p:sldId id="309" r:id="rId16"/>
    <p:sldId id="310" r:id="rId17"/>
    <p:sldId id="312" r:id="rId18"/>
    <p:sldId id="325" r:id="rId19"/>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77" userDrawn="1">
          <p15:clr>
            <a:srgbClr val="A4A3A4"/>
          </p15:clr>
        </p15:guide>
        <p15:guide id="3" orient="horz" pos="132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2D7D72-C590-F13C-B877-46AFE4392170}" name="Martina Sujova (Martina Sujová)" initials="MS" userId="S::Martina.Sujova@lidl.sk::000d9a46-012c-4b02-8685-299343ed3f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2DA"/>
    <a:srgbClr val="C9C9C9"/>
    <a:srgbClr val="D3D4D7"/>
    <a:srgbClr val="100A84"/>
    <a:srgbClr val="160EC0"/>
    <a:srgbClr val="464B4B"/>
    <a:srgbClr val="FFFFFF"/>
    <a:srgbClr val="0072CE"/>
    <a:srgbClr val="1C8094"/>
    <a:srgbClr val="171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310" y="-106"/>
      </p:cViewPr>
      <p:guideLst>
        <p:guide pos="2177"/>
        <p:guide orient="horz" pos="1326"/>
      </p:guideLst>
    </p:cSldViewPr>
  </p:slideViewPr>
  <p:notesTextViewPr>
    <p:cViewPr>
      <p:scale>
        <a:sx n="1" d="1"/>
        <a:sy n="1" d="1"/>
      </p:scale>
      <p:origin x="0" y="0"/>
    </p:cViewPr>
  </p:notesTextViewPr>
  <p:sorterViewPr>
    <p:cViewPr>
      <p:scale>
        <a:sx n="100" d="100"/>
        <a:sy n="100" d="100"/>
      </p:scale>
      <p:origin x="0" y="-2443"/>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mazarsglobalcloud.sharepoint.com/sites/SVK-MAINSustainability/Shared%20Documents/LIDL_sociostudy/2025_Edition/Additional_Material/240726_Socio_studia_vysledky_medzirocne_porovnani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zarsglobalcloud.sharepoint.com/sites/SVK-MAINSustainability/Shared%20Documents/LIDL_sociostudy/2025_Edition/Additional_Material/Forvis_Mazars_regionalna_distribuc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zarsglobalcloud.sharepoint.com/sites/SVK-MAINSustainability/Shared%20Documents/LIDL_sociostudy/2025_Edition/Additional_Material/230817_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zarsglobalcloud.sharepoint.com/sites/SVK-MAINSustainability/Shared%20Documents/LIDL_sociostudy/2025_Edition/Additional_Material/230817_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azarsglobalcloud.sharepoint.com/sites/SVK-MAINSustainability/Shared%20Documents/LIDL_sociostudy/2025_Edition/Additional_Material/240726_Socio_studia_vysledky_medzirocne_porovnanie.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mazarsglobalcloud.sharepoint.com/sites/SVK-MAINSustainability/Shared%20Documents/LIDL_sociostudy/2025_Edition/Additional_Material/230817_RESULTS.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mazarsglobalcloud.sharepoint.com/sites/SVK-MAINSustainability/Shared%20Documents/LIDL_sociostudy/2025_Edition/Additional_Material/230817_RESULTS.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mazarsglobalcloud.sharepoint.com/sites/SVK-MAINSustainability/Shared%20Documents/LIDL_sociostudy/2025_Edition/Data_Delivery/Energie/Z&#225;ruky%20p&#244;vodu_Zdroje.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mazarsglobalcloud.sharepoint.com/sites/SVK-MAINSustainability/Shared%20Documents/LIDL_sociostudy/2025_Edition/Additional_Material/Forvis_Mazars_regionalna_distribuc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solidFill>
                <a:latin typeface="+mn-lt"/>
                <a:ea typeface="+mn-ea"/>
                <a:cs typeface="+mn-cs"/>
              </a:defRPr>
            </a:pPr>
            <a:r>
              <a:rPr lang="sk-SK" sz="1050" b="1" dirty="0" err="1"/>
              <a:t>YOY</a:t>
            </a:r>
            <a:r>
              <a:rPr lang="sk-SK" sz="1050" b="1" dirty="0"/>
              <a:t> </a:t>
            </a:r>
            <a:r>
              <a:rPr lang="sk-SK" sz="1050" b="1" dirty="0" err="1"/>
              <a:t>Comparison</a:t>
            </a:r>
            <a:endParaRPr lang="en-GB" sz="1050" b="1" dirty="0"/>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solidFill>
              <a:latin typeface="+mn-lt"/>
              <a:ea typeface="+mn-ea"/>
              <a:cs typeface="+mn-cs"/>
            </a:defRPr>
          </a:pPr>
          <a:endParaRPr lang="sk-SK"/>
        </a:p>
      </c:txPr>
    </c:title>
    <c:autoTitleDeleted val="0"/>
    <c:plotArea>
      <c:layout/>
      <c:barChart>
        <c:barDir val="col"/>
        <c:grouping val="clustered"/>
        <c:varyColors val="0"/>
        <c:ser>
          <c:idx val="0"/>
          <c:order val="0"/>
          <c:tx>
            <c:strRef>
              <c:f>Porovnania_zvysene!$B$11</c:f>
              <c:strCache>
                <c:ptCount val="1"/>
                <c:pt idx="0">
                  <c:v>Priamy ekonomický dopad</c:v>
                </c:pt>
              </c:strCache>
            </c:strRef>
          </c:tx>
          <c:spPr>
            <a:solidFill>
              <a:schemeClr val="accent1"/>
            </a:solidFill>
            <a:ln>
              <a:noFill/>
            </a:ln>
            <a:effectLst/>
          </c:spPr>
          <c:invertIfNegative val="0"/>
          <c:cat>
            <c:numRef>
              <c:f>Porovnania_zvysene!$C$10:$F$10</c:f>
              <c:numCache>
                <c:formatCode>General</c:formatCode>
                <c:ptCount val="4"/>
                <c:pt idx="0">
                  <c:v>2021</c:v>
                </c:pt>
                <c:pt idx="1">
                  <c:v>2022</c:v>
                </c:pt>
                <c:pt idx="2">
                  <c:v>2023</c:v>
                </c:pt>
                <c:pt idx="3">
                  <c:v>2024</c:v>
                </c:pt>
              </c:numCache>
            </c:numRef>
          </c:cat>
          <c:val>
            <c:numRef>
              <c:f>Porovnania_zvysene!$C$15:$F$15</c:f>
              <c:numCache>
                <c:formatCode>#,##0</c:formatCode>
                <c:ptCount val="4"/>
                <c:pt idx="0">
                  <c:v>700923157</c:v>
                </c:pt>
                <c:pt idx="1">
                  <c:v>790892964</c:v>
                </c:pt>
                <c:pt idx="2">
                  <c:v>882715812</c:v>
                </c:pt>
                <c:pt idx="3">
                  <c:v>973526856</c:v>
                </c:pt>
              </c:numCache>
            </c:numRef>
          </c:val>
          <c:extLst>
            <c:ext xmlns:c16="http://schemas.microsoft.com/office/drawing/2014/chart" uri="{C3380CC4-5D6E-409C-BE32-E72D297353CC}">
              <c16:uniqueId val="{00000000-E28D-4E84-A212-8D1CED69584B}"/>
            </c:ext>
          </c:extLst>
        </c:ser>
        <c:ser>
          <c:idx val="1"/>
          <c:order val="1"/>
          <c:tx>
            <c:strRef>
              <c:f>Porovnania_zvysene!$B$17</c:f>
              <c:strCache>
                <c:ptCount val="1"/>
                <c:pt idx="0">
                  <c:v>Nepriamy ekonomický dopad</c:v>
                </c:pt>
              </c:strCache>
            </c:strRef>
          </c:tx>
          <c:spPr>
            <a:solidFill>
              <a:schemeClr val="accent2"/>
            </a:solidFill>
            <a:ln>
              <a:noFill/>
            </a:ln>
            <a:effectLst/>
          </c:spPr>
          <c:invertIfNegative val="0"/>
          <c:cat>
            <c:numRef>
              <c:f>Porovnania_zvysene!$C$10:$F$10</c:f>
              <c:numCache>
                <c:formatCode>General</c:formatCode>
                <c:ptCount val="4"/>
                <c:pt idx="0">
                  <c:v>2021</c:v>
                </c:pt>
                <c:pt idx="1">
                  <c:v>2022</c:v>
                </c:pt>
                <c:pt idx="2">
                  <c:v>2023</c:v>
                </c:pt>
                <c:pt idx="3">
                  <c:v>2024</c:v>
                </c:pt>
              </c:numCache>
            </c:numRef>
          </c:cat>
          <c:val>
            <c:numRef>
              <c:f>Porovnania_zvysene!$C$26:$F$26</c:f>
              <c:numCache>
                <c:formatCode>#,##0</c:formatCode>
                <c:ptCount val="4"/>
                <c:pt idx="0">
                  <c:v>312756791.02999979</c:v>
                </c:pt>
                <c:pt idx="1">
                  <c:v>264552178.67000002</c:v>
                </c:pt>
                <c:pt idx="2">
                  <c:v>262432155</c:v>
                </c:pt>
                <c:pt idx="3">
                  <c:v>315205737</c:v>
                </c:pt>
              </c:numCache>
            </c:numRef>
          </c:val>
          <c:extLst>
            <c:ext xmlns:c16="http://schemas.microsoft.com/office/drawing/2014/chart" uri="{C3380CC4-5D6E-409C-BE32-E72D297353CC}">
              <c16:uniqueId val="{00000001-E28D-4E84-A212-8D1CED69584B}"/>
            </c:ext>
          </c:extLst>
        </c:ser>
        <c:ser>
          <c:idx val="2"/>
          <c:order val="2"/>
          <c:tx>
            <c:v>Celkový dopad</c:v>
          </c:tx>
          <c:spPr>
            <a:solidFill>
              <a:schemeClr val="accent3"/>
            </a:solidFill>
            <a:ln>
              <a:noFill/>
            </a:ln>
            <a:effectLst/>
          </c:spPr>
          <c:invertIfNegative val="0"/>
          <c:cat>
            <c:numRef>
              <c:f>Porovnania_zvysene!$C$10:$F$10</c:f>
              <c:numCache>
                <c:formatCode>General</c:formatCode>
                <c:ptCount val="4"/>
                <c:pt idx="0">
                  <c:v>2021</c:v>
                </c:pt>
                <c:pt idx="1">
                  <c:v>2022</c:v>
                </c:pt>
                <c:pt idx="2">
                  <c:v>2023</c:v>
                </c:pt>
                <c:pt idx="3">
                  <c:v>2024</c:v>
                </c:pt>
              </c:numCache>
            </c:numRef>
          </c:cat>
          <c:val>
            <c:numRef>
              <c:f>Porovnania_zvysene!$C$27:$F$27</c:f>
              <c:numCache>
                <c:formatCode>#,##0</c:formatCode>
                <c:ptCount val="4"/>
                <c:pt idx="0">
                  <c:v>1013679948.03</c:v>
                </c:pt>
                <c:pt idx="1">
                  <c:v>1055445142.6700004</c:v>
                </c:pt>
                <c:pt idx="2">
                  <c:v>1145147967</c:v>
                </c:pt>
                <c:pt idx="3">
                  <c:v>1288732593</c:v>
                </c:pt>
              </c:numCache>
            </c:numRef>
          </c:val>
          <c:extLst>
            <c:ext xmlns:c16="http://schemas.microsoft.com/office/drawing/2014/chart" uri="{C3380CC4-5D6E-409C-BE32-E72D297353CC}">
              <c16:uniqueId val="{00000002-E28D-4E84-A212-8D1CED69584B}"/>
            </c:ext>
          </c:extLst>
        </c:ser>
        <c:dLbls>
          <c:showLegendKey val="0"/>
          <c:showVal val="0"/>
          <c:showCatName val="0"/>
          <c:showSerName val="0"/>
          <c:showPercent val="0"/>
          <c:showBubbleSize val="0"/>
        </c:dLbls>
        <c:gapWidth val="150"/>
        <c:axId val="88307584"/>
        <c:axId val="88309120"/>
      </c:barChart>
      <c:catAx>
        <c:axId val="8830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88309120"/>
        <c:crosses val="autoZero"/>
        <c:auto val="1"/>
        <c:lblAlgn val="ctr"/>
        <c:lblOffset val="100"/>
        <c:noMultiLvlLbl val="0"/>
      </c:catAx>
      <c:valAx>
        <c:axId val="88309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88307584"/>
        <c:crosses val="autoZero"/>
        <c:crossBetween val="between"/>
        <c:majorUnit val="300000000"/>
        <c:minorUnit val="30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pivotSource>
    <c:name>[Forvis_Mazars_regionalna_distribucia.xlsx]Sheet1!PivotTable1</c:name>
    <c:fmtId val="19"/>
  </c:pivotSource>
  <c:chart>
    <c:autoTitleDeleted val="1"/>
    <c:pivotFmts>
      <c:pivotFmt>
        <c:idx val="0"/>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2"/>
        <c:spPr>
          <a:solidFill>
            <a:schemeClr val="accent2"/>
          </a:solidFill>
          <a:ln>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3"/>
        <c:spPr>
          <a:solidFill>
            <a:schemeClr val="accent3"/>
          </a:solidFill>
          <a:ln>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4"/>
        <c:spPr>
          <a:solidFill>
            <a:schemeClr val="accent4"/>
          </a:solidFill>
          <a:ln>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5"/>
        <c:spPr>
          <a:solidFill>
            <a:schemeClr val="accent5"/>
          </a:solidFill>
          <a:ln>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6"/>
        <c:spPr>
          <a:solidFill>
            <a:schemeClr val="accent6"/>
          </a:solidFill>
          <a:ln>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7"/>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8"/>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outEnd"/>
          <c:showLegendKey val="0"/>
          <c:showVal val="0"/>
          <c:showCatName val="1"/>
          <c:showSerName val="0"/>
          <c:showPercent val="0"/>
          <c:showBubbleSize val="0"/>
          <c:extLst>
            <c:ext xmlns:c15="http://schemas.microsoft.com/office/drawing/2012/chart" uri="{CE6537A1-D6FC-4f65-9D91-7224C49458BB}">
              <c15:xForSave val="1"/>
            </c:ext>
          </c:extLst>
        </c:dLbl>
      </c:pivotFmt>
      <c:pivotFmt>
        <c:idx val="9"/>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1"/>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3"/>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4"/>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6"/>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7"/>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8"/>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lt1"/>
                  </a:solidFill>
                  <a:latin typeface="+mn-lt"/>
                  <a:ea typeface="+mn-ea"/>
                  <a:cs typeface="+mn-cs"/>
                </a:defRPr>
              </a:pPr>
              <a:endParaRPr lang="sk-SK"/>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0"/>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1"/>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3"/>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4"/>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26"/>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s>
    <c:plotArea>
      <c:layout/>
      <c:pieChart>
        <c:varyColors val="1"/>
        <c:ser>
          <c:idx val="0"/>
          <c:order val="0"/>
          <c:tx>
            <c:strRef>
              <c:f>Sheet1!$B$3</c:f>
              <c:strCache>
                <c:ptCount val="1"/>
                <c:pt idx="0">
                  <c:v>Total</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60DE-4F7C-97A8-B35DB516CBD8}"/>
              </c:ext>
            </c:extLst>
          </c:dPt>
          <c:dPt>
            <c:idx val="1"/>
            <c:bubble3D val="0"/>
            <c:spPr>
              <a:solidFill>
                <a:schemeClr val="accent2"/>
              </a:solidFill>
              <a:ln>
                <a:noFill/>
              </a:ln>
              <a:effectLst/>
            </c:spPr>
            <c:extLst>
              <c:ext xmlns:c16="http://schemas.microsoft.com/office/drawing/2014/chart" uri="{C3380CC4-5D6E-409C-BE32-E72D297353CC}">
                <c16:uniqueId val="{00000003-60DE-4F7C-97A8-B35DB516CBD8}"/>
              </c:ext>
            </c:extLst>
          </c:dPt>
          <c:dPt>
            <c:idx val="2"/>
            <c:bubble3D val="0"/>
            <c:spPr>
              <a:solidFill>
                <a:schemeClr val="accent3"/>
              </a:solidFill>
              <a:ln>
                <a:noFill/>
              </a:ln>
              <a:effectLst/>
            </c:spPr>
            <c:extLst>
              <c:ext xmlns:c16="http://schemas.microsoft.com/office/drawing/2014/chart" uri="{C3380CC4-5D6E-409C-BE32-E72D297353CC}">
                <c16:uniqueId val="{00000005-60DE-4F7C-97A8-B35DB516CBD8}"/>
              </c:ext>
            </c:extLst>
          </c:dPt>
          <c:dPt>
            <c:idx val="3"/>
            <c:bubble3D val="0"/>
            <c:spPr>
              <a:solidFill>
                <a:schemeClr val="accent4"/>
              </a:solidFill>
              <a:ln>
                <a:noFill/>
              </a:ln>
              <a:effectLst/>
            </c:spPr>
            <c:extLst>
              <c:ext xmlns:c16="http://schemas.microsoft.com/office/drawing/2014/chart" uri="{C3380CC4-5D6E-409C-BE32-E72D297353CC}">
                <c16:uniqueId val="{00000007-60DE-4F7C-97A8-B35DB516CBD8}"/>
              </c:ext>
            </c:extLst>
          </c:dPt>
          <c:dPt>
            <c:idx val="4"/>
            <c:bubble3D val="0"/>
            <c:spPr>
              <a:solidFill>
                <a:schemeClr val="accent5"/>
              </a:solidFill>
              <a:ln>
                <a:noFill/>
              </a:ln>
              <a:effectLst/>
            </c:spPr>
            <c:extLst>
              <c:ext xmlns:c16="http://schemas.microsoft.com/office/drawing/2014/chart" uri="{C3380CC4-5D6E-409C-BE32-E72D297353CC}">
                <c16:uniqueId val="{00000009-60DE-4F7C-97A8-B35DB516CBD8}"/>
              </c:ext>
            </c:extLst>
          </c:dPt>
          <c:dPt>
            <c:idx val="5"/>
            <c:bubble3D val="0"/>
            <c:spPr>
              <a:solidFill>
                <a:schemeClr val="accent6"/>
              </a:solidFill>
              <a:ln>
                <a:noFill/>
              </a:ln>
              <a:effectLst/>
            </c:spPr>
            <c:extLst>
              <c:ext xmlns:c16="http://schemas.microsoft.com/office/drawing/2014/chart" uri="{C3380CC4-5D6E-409C-BE32-E72D297353CC}">
                <c16:uniqueId val="{0000000B-60DE-4F7C-97A8-B35DB516CBD8}"/>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60DE-4F7C-97A8-B35DB516CBD8}"/>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60DE-4F7C-97A8-B35DB516CBD8}"/>
              </c:ext>
            </c:extLst>
          </c:dPt>
          <c:dLbls>
            <c:dLbl>
              <c:idx val="0"/>
              <c:layout>
                <c:manualLayout>
                  <c:x val="3.1558330907971506E-2"/>
                  <c:y val="2.7274632787516188E-2"/>
                </c:manualLayout>
              </c:layout>
              <c:tx>
                <c:rich>
                  <a:bodyPr rot="0" spcFirstLastPara="1" vertOverflow="ellipsis" vert="horz" wrap="square" lIns="38100" tIns="19050" rIns="38100" bIns="19050" anchor="ctr" anchorCtr="1">
                    <a:noAutofit/>
                  </a:bodyPr>
                  <a:lstStyle/>
                  <a:p>
                    <a:pPr>
                      <a:defRPr lang="en-US" sz="800" b="0" i="0" u="none" strike="noStrike" kern="1200" spc="0" baseline="0">
                        <a:solidFill>
                          <a:schemeClr val="tx1"/>
                        </a:solidFill>
                        <a:latin typeface="+mn-lt"/>
                        <a:ea typeface="+mn-ea"/>
                        <a:cs typeface="+mn-cs"/>
                      </a:defRPr>
                    </a:pPr>
                    <a:r>
                      <a:rPr lang="en-US" sz="800" b="0" baseline="0" dirty="0" err="1">
                        <a:solidFill>
                          <a:schemeClr val="tx1"/>
                        </a:solidFill>
                      </a:rPr>
                      <a:t>Bansk</a:t>
                    </a:r>
                    <a:r>
                      <a:rPr lang="en-US" sz="800" b="0" baseline="0" dirty="0">
                        <a:solidFill>
                          <a:schemeClr val="tx1"/>
                        </a:solidFill>
                      </a:rPr>
                      <a:t>á B</a:t>
                    </a:r>
                    <a:r>
                      <a:rPr lang="en-US" sz="800" b="0" baseline="0" dirty="0" err="1">
                        <a:solidFill>
                          <a:schemeClr val="tx1"/>
                        </a:solidFill>
                      </a:rPr>
                      <a:t>ystric</a:t>
                    </a:r>
                    <a:r>
                      <a:rPr lang="en-US" sz="800" b="0" baseline="0" dirty="0">
                        <a:solidFill>
                          <a:schemeClr val="tx1"/>
                        </a:solidFill>
                      </a:rPr>
                      <a:t>a
</a:t>
                    </a:r>
                    <a:fld id="{A90239CD-E2E5-40D5-9FF2-E48355DE8B05}" type="PERCENTAGE">
                      <a:rPr lang="en-US" sz="800" b="0" baseline="0">
                        <a:solidFill>
                          <a:schemeClr val="tx1"/>
                        </a:solidFill>
                      </a:rPr>
                      <a:pPr>
                        <a:defRPr lang="en-US" sz="800" b="0">
                          <a:solidFill>
                            <a:schemeClr val="tx1"/>
                          </a:solidFill>
                        </a:defRPr>
                      </a:pPr>
                      <a:t>[PERCENTO]</a:t>
                    </a:fld>
                    <a:endParaRPr lang="en-US" sz="800" b="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lang="en-US" sz="800" b="0" i="0" u="none" strike="noStrike" kern="1200" spc="0" baseline="0">
                      <a:solidFill>
                        <a:schemeClr val="tx1"/>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layout>
                    <c:manualLayout>
                      <c:w val="0.53923541622469162"/>
                      <c:h val="0.24136432151594844"/>
                    </c:manualLayout>
                  </c15:layout>
                  <c15:dlblFieldTable/>
                  <c15:showDataLabelsRange val="0"/>
                </c:ext>
                <c:ext xmlns:c16="http://schemas.microsoft.com/office/drawing/2014/chart" uri="{C3380CC4-5D6E-409C-BE32-E72D297353CC}">
                  <c16:uniqueId val="{00000001-60DE-4F7C-97A8-B35DB516CBD8}"/>
                </c:ext>
              </c:extLst>
            </c:dLbl>
            <c:dLbl>
              <c:idx val="1"/>
              <c:layout>
                <c:manualLayout>
                  <c:x val="-2.2079104040389132E-2"/>
                  <c:y val="-6.3057105725861942E-2"/>
                </c:manualLayout>
              </c:layout>
              <c:tx>
                <c:rich>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r>
                      <a:rPr lang="en-US" sz="800" b="0" baseline="0" dirty="0" err="1">
                        <a:solidFill>
                          <a:schemeClr val="tx1"/>
                        </a:solidFill>
                      </a:rPr>
                      <a:t>Bratislav</a:t>
                    </a:r>
                    <a:r>
                      <a:rPr lang="en-US" sz="800" b="0" baseline="0" dirty="0">
                        <a:solidFill>
                          <a:schemeClr val="tx1"/>
                        </a:solidFill>
                      </a:rPr>
                      <a:t>a
</a:t>
                    </a:r>
                    <a:fld id="{5CC9E7F3-0D6F-4304-BEF1-0C9E404658EA}" type="PERCENTAGE">
                      <a:rPr lang="en-US" sz="800" b="0" baseline="0">
                        <a:solidFill>
                          <a:schemeClr val="tx1"/>
                        </a:solidFill>
                      </a:rPr>
                      <a:pPr>
                        <a:defRPr lang="en-US" sz="800" b="0" i="0" u="none" strike="noStrike" kern="1200" spc="0" baseline="0">
                          <a:solidFill>
                            <a:schemeClr val="tx1"/>
                          </a:solidFill>
                          <a:latin typeface="+mn-lt"/>
                          <a:ea typeface="+mn-ea"/>
                          <a:cs typeface="+mn-cs"/>
                        </a:defRPr>
                      </a:pPr>
                      <a:t>[PERCENTO]</a:t>
                    </a:fld>
                    <a:endParaRPr lang="en-US" sz="800" b="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layout>
                    <c:manualLayout>
                      <c:w val="0.2434119978841113"/>
                      <c:h val="0.22245219136283251"/>
                    </c:manualLayout>
                  </c15:layout>
                  <c15:dlblFieldTable/>
                  <c15:showDataLabelsRange val="0"/>
                </c:ext>
                <c:ext xmlns:c16="http://schemas.microsoft.com/office/drawing/2014/chart" uri="{C3380CC4-5D6E-409C-BE32-E72D297353CC}">
                  <c16:uniqueId val="{00000003-60DE-4F7C-97A8-B35DB516CBD8}"/>
                </c:ext>
              </c:extLst>
            </c:dLbl>
            <c:dLbl>
              <c:idx val="2"/>
              <c:tx>
                <c:rich>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r>
                      <a:rPr lang="en-US" sz="800" b="0" baseline="0" dirty="0" err="1">
                        <a:solidFill>
                          <a:schemeClr val="tx1"/>
                        </a:solidFill>
                      </a:rPr>
                      <a:t>Košic</a:t>
                    </a:r>
                    <a:r>
                      <a:rPr lang="en-US" sz="800" b="0" baseline="0" dirty="0">
                        <a:solidFill>
                          <a:schemeClr val="tx1"/>
                        </a:solidFill>
                      </a:rPr>
                      <a:t>e </a:t>
                    </a:r>
                    <a:fld id="{62758DEA-05AD-42C8-A3B1-3EA46C3D21B4}" type="PERCENTAGE">
                      <a:rPr lang="en-US" sz="800" b="0" baseline="0" smtClean="0">
                        <a:solidFill>
                          <a:schemeClr val="tx1"/>
                        </a:solidFill>
                      </a:rPr>
                      <a:pPr>
                        <a:defRPr lang="en-US" sz="800" b="0" i="0" u="none" strike="noStrike" kern="1200" spc="0" baseline="0">
                          <a:solidFill>
                            <a:schemeClr val="tx1"/>
                          </a:solidFill>
                          <a:latin typeface="+mn-lt"/>
                          <a:ea typeface="+mn-ea"/>
                          <a:cs typeface="+mn-cs"/>
                        </a:defRPr>
                      </a:pPr>
                      <a:t>[PERCENTO]</a:t>
                    </a:fld>
                    <a:endParaRPr lang="en-US" sz="800" b="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endParaRPr lang="sk-SK"/>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DE-4F7C-97A8-B35DB516CBD8}"/>
                </c:ext>
              </c:extLst>
            </c:dLbl>
            <c:dLbl>
              <c:idx val="3"/>
              <c:tx>
                <c:rich>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r>
                      <a:rPr lang="en-US" sz="800" b="0" baseline="0" dirty="0">
                        <a:solidFill>
                          <a:schemeClr val="tx1"/>
                        </a:solidFill>
                      </a:rPr>
                      <a:t>Nitra </a:t>
                    </a:r>
                    <a:fld id="{7FC8A14D-BBDF-4431-AE80-4B552FB8BB72}" type="PERCENTAGE">
                      <a:rPr lang="en-US" sz="800" b="0" baseline="0" smtClean="0">
                        <a:solidFill>
                          <a:schemeClr val="tx1"/>
                        </a:solidFill>
                      </a:rPr>
                      <a:pPr>
                        <a:defRPr lang="en-US" sz="800" b="0" i="0" u="none" strike="noStrike" kern="1200" spc="0" baseline="0">
                          <a:solidFill>
                            <a:schemeClr val="tx1"/>
                          </a:solidFill>
                          <a:latin typeface="+mn-lt"/>
                          <a:ea typeface="+mn-ea"/>
                          <a:cs typeface="+mn-cs"/>
                        </a:defRPr>
                      </a:pPr>
                      <a:t>[PERCENTO]</a:t>
                    </a:fld>
                    <a:endParaRPr lang="en-US" sz="800" b="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endParaRPr lang="sk-SK"/>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DE-4F7C-97A8-B35DB516CBD8}"/>
                </c:ext>
              </c:extLst>
            </c:dLbl>
            <c:dLbl>
              <c:idx val="4"/>
              <c:layout>
                <c:manualLayout>
                  <c:x val="-3.9447719502486616E-3"/>
                  <c:y val="8.7278824920051692E-2"/>
                </c:manualLayout>
              </c:layout>
              <c:tx>
                <c:rich>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r>
                      <a:rPr lang="en-US" sz="800" b="0" baseline="0" dirty="0" err="1">
                        <a:solidFill>
                          <a:schemeClr val="tx1"/>
                        </a:solidFill>
                      </a:rPr>
                      <a:t>Prešov</a:t>
                    </a:r>
                    <a:r>
                      <a:rPr lang="en-US" sz="800" b="0" baseline="0" dirty="0">
                        <a:solidFill>
                          <a:schemeClr val="tx1"/>
                        </a:solidFill>
                      </a:rPr>
                      <a:t> </a:t>
                    </a:r>
                    <a:fld id="{E982C74A-8A04-4B8C-8E1F-53E2157B4C30}" type="PERCENTAGE">
                      <a:rPr lang="en-US" sz="800" b="0" baseline="0" smtClean="0">
                        <a:solidFill>
                          <a:schemeClr val="tx1"/>
                        </a:solidFill>
                      </a:rPr>
                      <a:pPr>
                        <a:defRPr lang="en-US" sz="800" b="0" i="0" u="none" strike="noStrike" kern="1200" spc="0" baseline="0">
                          <a:solidFill>
                            <a:schemeClr val="tx1"/>
                          </a:solidFill>
                          <a:latin typeface="+mn-lt"/>
                          <a:ea typeface="+mn-ea"/>
                          <a:cs typeface="+mn-cs"/>
                        </a:defRPr>
                      </a:pPr>
                      <a:t>[PERCENTO]</a:t>
                    </a:fld>
                    <a:endParaRPr lang="en-US" sz="800" b="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DE-4F7C-97A8-B35DB516CBD8}"/>
                </c:ext>
              </c:extLst>
            </c:dLbl>
            <c:dLbl>
              <c:idx val="5"/>
              <c:layout>
                <c:manualLayout>
                  <c:x val="4.339249145273532E-2"/>
                  <c:y val="0.10287905583095855"/>
                </c:manualLayout>
              </c:layout>
              <c:tx>
                <c:rich>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r>
                      <a:rPr lang="en-US" sz="800" b="0" baseline="0" dirty="0" err="1">
                        <a:solidFill>
                          <a:schemeClr val="tx1"/>
                        </a:solidFill>
                      </a:rPr>
                      <a:t>Trenčín</a:t>
                    </a:r>
                    <a:r>
                      <a:rPr lang="en-US" sz="800" b="0" baseline="0" dirty="0">
                        <a:solidFill>
                          <a:schemeClr val="tx1"/>
                        </a:solidFill>
                      </a:rPr>
                      <a:t>
</a:t>
                    </a:r>
                    <a:fld id="{D64359B3-2BB0-4AD1-AD81-947C45F846DA}" type="PERCENTAGE">
                      <a:rPr lang="en-US" sz="800" b="0" baseline="0" smtClean="0">
                        <a:solidFill>
                          <a:schemeClr val="tx1"/>
                        </a:solidFill>
                      </a:rPr>
                      <a:pPr>
                        <a:defRPr lang="en-US" sz="800" b="0" i="0" u="none" strike="noStrike" kern="1200" spc="0" baseline="0">
                          <a:solidFill>
                            <a:schemeClr val="tx1"/>
                          </a:solidFill>
                          <a:latin typeface="+mn-lt"/>
                          <a:ea typeface="+mn-ea"/>
                          <a:cs typeface="+mn-cs"/>
                        </a:defRPr>
                      </a:pPr>
                      <a:t>[PERCENTO]</a:t>
                    </a:fld>
                    <a:endParaRPr lang="en-US" sz="800" b="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layout>
                    <c:manualLayout>
                      <c:w val="0.22485200116417364"/>
                      <c:h val="0.22365198885763243"/>
                    </c:manualLayout>
                  </c15:layout>
                  <c15:dlblFieldTable/>
                  <c15:showDataLabelsRange val="0"/>
                </c:ext>
                <c:ext xmlns:c16="http://schemas.microsoft.com/office/drawing/2014/chart" uri="{C3380CC4-5D6E-409C-BE32-E72D297353CC}">
                  <c16:uniqueId val="{0000000B-60DE-4F7C-97A8-B35DB516CBD8}"/>
                </c:ext>
              </c:extLst>
            </c:dLbl>
            <c:dLbl>
              <c:idx val="6"/>
              <c:layout>
                <c:manualLayout>
                  <c:x val="2.366863170149195E-2"/>
                  <c:y val="2.1819706230012913E-2"/>
                </c:manualLayout>
              </c:layout>
              <c:tx>
                <c:rich>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r>
                      <a:rPr lang="en-US" sz="800" b="0" baseline="0" dirty="0" err="1">
                        <a:solidFill>
                          <a:schemeClr val="tx1"/>
                        </a:solidFill>
                      </a:rPr>
                      <a:t>Trnav</a:t>
                    </a:r>
                    <a:r>
                      <a:rPr lang="en-US" sz="800" b="0" baseline="0" dirty="0">
                        <a:solidFill>
                          <a:schemeClr val="tx1"/>
                        </a:solidFill>
                      </a:rPr>
                      <a:t>a
</a:t>
                    </a:r>
                    <a:fld id="{7CD264DD-58AF-44DE-8BCF-842883BFE257}" type="PERCENTAGE">
                      <a:rPr lang="en-US" sz="800" b="0" baseline="0">
                        <a:solidFill>
                          <a:schemeClr val="tx1"/>
                        </a:solidFill>
                      </a:rPr>
                      <a:pPr>
                        <a:defRPr lang="en-US" sz="800" b="0" i="0" u="none" strike="noStrike" kern="1200" spc="0" baseline="0">
                          <a:solidFill>
                            <a:schemeClr val="tx1"/>
                          </a:solidFill>
                          <a:latin typeface="+mn-lt"/>
                          <a:ea typeface="+mn-ea"/>
                          <a:cs typeface="+mn-cs"/>
                        </a:defRPr>
                      </a:pPr>
                      <a:t>[PERCENTO]</a:t>
                    </a:fld>
                    <a:endParaRPr lang="en-US" sz="800" b="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0DE-4F7C-97A8-B35DB516CBD8}"/>
                </c:ext>
              </c:extLst>
            </c:dLbl>
            <c:dLbl>
              <c:idx val="7"/>
              <c:layout>
                <c:manualLayout>
                  <c:x val="1.9988832957090343E-2"/>
                  <c:y val="1.6013046912825215E-3"/>
                </c:manualLayout>
              </c:layout>
              <c:tx>
                <c:rich>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r>
                      <a:rPr lang="en-US" sz="800" b="0" baseline="0" dirty="0" err="1">
                        <a:solidFill>
                          <a:schemeClr val="tx1"/>
                        </a:solidFill>
                      </a:rPr>
                      <a:t>Žilin</a:t>
                    </a:r>
                    <a:r>
                      <a:rPr lang="en-US" sz="800" b="0" baseline="0" dirty="0">
                        <a:solidFill>
                          <a:schemeClr val="tx1"/>
                        </a:solidFill>
                      </a:rPr>
                      <a:t>a
</a:t>
                    </a:r>
                    <a:fld id="{C812A6E4-332B-41E8-922D-9202A15B53A7}" type="PERCENTAGE">
                      <a:rPr lang="en-US" sz="800" b="0" baseline="0">
                        <a:solidFill>
                          <a:schemeClr val="tx1"/>
                        </a:solidFill>
                      </a:rPr>
                      <a:pPr>
                        <a:defRPr lang="en-US" sz="800" b="0" i="0" u="none" strike="noStrike" kern="1200" spc="0" baseline="0">
                          <a:solidFill>
                            <a:schemeClr val="tx1"/>
                          </a:solidFill>
                          <a:latin typeface="+mn-lt"/>
                          <a:ea typeface="+mn-ea"/>
                          <a:cs typeface="+mn-cs"/>
                        </a:defRPr>
                      </a:pPr>
                      <a:t>[PERCENTO]</a:t>
                    </a:fld>
                    <a:endParaRPr lang="en-US" sz="800" b="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0DE-4F7C-97A8-B35DB516CBD8}"/>
                </c:ext>
              </c:extLst>
            </c:dLbl>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chemeClr val="tx1"/>
                    </a:solidFill>
                    <a:latin typeface="+mn-lt"/>
                    <a:ea typeface="+mn-ea"/>
                    <a:cs typeface="+mn-cs"/>
                  </a:defRPr>
                </a:pPr>
                <a:endParaRPr lang="sk-SK"/>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Sheet1!$A$4:$A$12</c:f>
              <c:strCache>
                <c:ptCount val="8"/>
                <c:pt idx="0">
                  <c:v>Banskobystrický kraj</c:v>
                </c:pt>
                <c:pt idx="1">
                  <c:v>Bratislavský kraj</c:v>
                </c:pt>
                <c:pt idx="2">
                  <c:v>Košický kraj</c:v>
                </c:pt>
                <c:pt idx="3">
                  <c:v>Nitriansky kraj</c:v>
                </c:pt>
                <c:pt idx="4">
                  <c:v>Prešovský kraj</c:v>
                </c:pt>
                <c:pt idx="5">
                  <c:v>Trenčiansky kraj</c:v>
                </c:pt>
                <c:pt idx="6">
                  <c:v>Trnavský kraj</c:v>
                </c:pt>
                <c:pt idx="7">
                  <c:v>Žilinský kraj</c:v>
                </c:pt>
              </c:strCache>
            </c:strRef>
          </c:cat>
          <c:val>
            <c:numRef>
              <c:f>Sheet1!$B$4:$B$12</c:f>
              <c:numCache>
                <c:formatCode>_-* #\ ##0_-;\-* #\ ##0_-;_-* "-"??_-;_-@_-</c:formatCode>
                <c:ptCount val="8"/>
                <c:pt idx="0">
                  <c:v>55953114.067288436</c:v>
                </c:pt>
                <c:pt idx="1">
                  <c:v>807544155.84789097</c:v>
                </c:pt>
                <c:pt idx="2">
                  <c:v>30020418.734179314</c:v>
                </c:pt>
                <c:pt idx="3">
                  <c:v>117912015.2170711</c:v>
                </c:pt>
                <c:pt idx="4">
                  <c:v>97629816.825338468</c:v>
                </c:pt>
                <c:pt idx="5">
                  <c:v>42809189.366022803</c:v>
                </c:pt>
                <c:pt idx="6">
                  <c:v>103079369.36917479</c:v>
                </c:pt>
                <c:pt idx="7">
                  <c:v>33784515.403121755</c:v>
                </c:pt>
              </c:numCache>
            </c:numRef>
          </c:val>
          <c:extLst>
            <c:ext xmlns:c16="http://schemas.microsoft.com/office/drawing/2014/chart" uri="{C3380CC4-5D6E-409C-BE32-E72D297353CC}">
              <c16:uniqueId val="{00000010-60DE-4F7C-97A8-B35DB516CBD8}"/>
            </c:ext>
          </c:extLst>
        </c:ser>
        <c:dLbls>
          <c:showLegendKey val="0"/>
          <c:showVal val="0"/>
          <c:showCatName val="1"/>
          <c:showSerName val="0"/>
          <c:showPercent val="0"/>
          <c:showBubbleSize val="0"/>
          <c:showLeaderLines val="0"/>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0" i="0" u="none" strike="noStrike" kern="1200" spc="0" baseline="0">
                <a:solidFill>
                  <a:schemeClr val="tx1"/>
                </a:solidFill>
                <a:latin typeface="+mn-lt"/>
                <a:ea typeface="+mn-ea"/>
                <a:cs typeface="+mn-cs"/>
              </a:defRPr>
            </a:pPr>
            <a:r>
              <a:rPr lang="en-US" sz="1050" b="1" dirty="0">
                <a:solidFill>
                  <a:schemeClr val="tx1"/>
                </a:solidFill>
              </a:rPr>
              <a:t>Increase/</a:t>
            </a:r>
            <a:r>
              <a:rPr lang="sk-SK" sz="1050" b="1" dirty="0">
                <a:solidFill>
                  <a:schemeClr val="tx1"/>
                </a:solidFill>
              </a:rPr>
              <a:t>d</a:t>
            </a:r>
            <a:r>
              <a:rPr lang="en-US" sz="1050" b="1" dirty="0" err="1">
                <a:solidFill>
                  <a:schemeClr val="tx1"/>
                </a:solidFill>
              </a:rPr>
              <a:t>ecrease</a:t>
            </a:r>
            <a:r>
              <a:rPr lang="en-US" sz="1050" b="1" dirty="0">
                <a:solidFill>
                  <a:schemeClr val="tx1"/>
                </a:solidFill>
              </a:rPr>
              <a:t> in </a:t>
            </a:r>
            <a:r>
              <a:rPr lang="sk-SK" sz="1050" b="1" dirty="0">
                <a:solidFill>
                  <a:schemeClr val="tx1"/>
                </a:solidFill>
              </a:rPr>
              <a:t>v</a:t>
            </a:r>
            <a:r>
              <a:rPr lang="en-US" sz="1050" b="1" dirty="0" err="1">
                <a:solidFill>
                  <a:schemeClr val="tx1"/>
                </a:solidFill>
              </a:rPr>
              <a:t>alue</a:t>
            </a:r>
            <a:r>
              <a:rPr lang="en-US" sz="1050" b="1" dirty="0">
                <a:solidFill>
                  <a:schemeClr val="tx1"/>
                </a:solidFill>
              </a:rPr>
              <a:t> </a:t>
            </a:r>
            <a:r>
              <a:rPr lang="sk-SK" sz="1050" b="1" dirty="0">
                <a:solidFill>
                  <a:schemeClr val="tx1"/>
                </a:solidFill>
              </a:rPr>
              <a:t>d</a:t>
            </a:r>
            <a:r>
              <a:rPr lang="en-US" sz="1050" b="1" dirty="0" err="1">
                <a:solidFill>
                  <a:schemeClr val="tx1"/>
                </a:solidFill>
              </a:rPr>
              <a:t>istribution</a:t>
            </a:r>
            <a:r>
              <a:rPr lang="en-US" sz="1050" b="1" dirty="0">
                <a:solidFill>
                  <a:schemeClr val="tx1"/>
                </a:solidFill>
              </a:rPr>
              <a:t> to </a:t>
            </a:r>
            <a:r>
              <a:rPr lang="sk-SK" sz="1050" b="1" dirty="0" err="1">
                <a:solidFill>
                  <a:schemeClr val="tx1"/>
                </a:solidFill>
              </a:rPr>
              <a:t>LDD</a:t>
            </a:r>
            <a:r>
              <a:rPr lang="en-US" sz="1050" b="1" dirty="0">
                <a:solidFill>
                  <a:schemeClr val="tx1"/>
                </a:solidFill>
              </a:rPr>
              <a:t>: Comparison of </a:t>
            </a:r>
            <a:r>
              <a:rPr lang="sk-SK" sz="1050" b="1" dirty="0">
                <a:solidFill>
                  <a:schemeClr val="tx1"/>
                </a:solidFill>
              </a:rPr>
              <a:t>t</a:t>
            </a:r>
            <a:r>
              <a:rPr lang="en-US" sz="1050" b="1" dirty="0" err="1">
                <a:solidFill>
                  <a:schemeClr val="tx1"/>
                </a:solidFill>
              </a:rPr>
              <a:t>wo</a:t>
            </a:r>
            <a:r>
              <a:rPr lang="en-US" sz="1050" b="1" dirty="0">
                <a:solidFill>
                  <a:schemeClr val="tx1"/>
                </a:solidFill>
              </a:rPr>
              <a:t> </a:t>
            </a:r>
            <a:r>
              <a:rPr lang="sk-SK" sz="1050" b="1" dirty="0">
                <a:solidFill>
                  <a:schemeClr val="tx1"/>
                </a:solidFill>
              </a:rPr>
              <a:t>p</a:t>
            </a:r>
            <a:r>
              <a:rPr lang="en-US" sz="1050" b="1" dirty="0" err="1">
                <a:solidFill>
                  <a:schemeClr val="tx1"/>
                </a:solidFill>
              </a:rPr>
              <a:t>eriods</a:t>
            </a:r>
            <a:endParaRPr lang="en-GB" sz="1050" b="1" dirty="0">
              <a:solidFill>
                <a:schemeClr val="tx1"/>
              </a:solidFill>
            </a:endParaRPr>
          </a:p>
        </c:rich>
      </c:tx>
      <c:overlay val="0"/>
      <c:spPr>
        <a:noFill/>
        <a:ln>
          <a:noFill/>
        </a:ln>
        <a:effectLst/>
      </c:spPr>
      <c:txPr>
        <a:bodyPr rot="0" spcFirstLastPara="1" vertOverflow="ellipsis" vert="horz" wrap="square" anchor="ctr" anchorCtr="1"/>
        <a:lstStyle/>
        <a:p>
          <a:pPr>
            <a:defRPr lang="en-US" sz="1050" b="0" i="0" u="none" strike="noStrike" kern="1200" spc="0" baseline="0">
              <a:solidFill>
                <a:schemeClr val="tx1"/>
              </a:solidFill>
              <a:latin typeface="+mn-lt"/>
              <a:ea typeface="+mn-ea"/>
              <a:cs typeface="+mn-cs"/>
            </a:defRPr>
          </a:pPr>
          <a:endParaRPr lang="sk-SK"/>
        </a:p>
      </c:txPr>
    </c:title>
    <c:autoTitleDeleted val="0"/>
    <c:plotArea>
      <c:layout/>
      <c:barChart>
        <c:barDir val="bar"/>
        <c:grouping val="clustered"/>
        <c:varyColors val="0"/>
        <c:ser>
          <c:idx val="0"/>
          <c:order val="0"/>
          <c:tx>
            <c:v>2023/2022</c:v>
          </c:tx>
          <c:spPr>
            <a:solidFill>
              <a:schemeClr val="accent1"/>
            </a:solidFill>
            <a:ln>
              <a:noFill/>
            </a:ln>
            <a:effectLst/>
          </c:spPr>
          <c:invertIfNegative val="0"/>
          <c:cat>
            <c:strRef>
              <c:f>(NRO!$E$3:$E$8,NRO!$E$10:$E$19)</c:f>
              <c:strCache>
                <c:ptCount val="16"/>
                <c:pt idx="0">
                  <c:v>Okres Gelnica</c:v>
                </c:pt>
                <c:pt idx="1">
                  <c:v>Okres Stropkov</c:v>
                </c:pt>
                <c:pt idx="2">
                  <c:v>Okres Svidník</c:v>
                </c:pt>
                <c:pt idx="3">
                  <c:v>Okres Vranov nad Topľou</c:v>
                </c:pt>
                <c:pt idx="4">
                  <c:v>Okres Sabinov</c:v>
                </c:pt>
                <c:pt idx="5">
                  <c:v>Okres Revúca</c:v>
                </c:pt>
                <c:pt idx="6">
                  <c:v>Okres Bardejov</c:v>
                </c:pt>
                <c:pt idx="7">
                  <c:v>Okres Michalovce</c:v>
                </c:pt>
                <c:pt idx="8">
                  <c:v>Okres Levoča</c:v>
                </c:pt>
                <c:pt idx="9">
                  <c:v>Okres Rožňava</c:v>
                </c:pt>
                <c:pt idx="10">
                  <c:v>Okres Rimavská Sobota</c:v>
                </c:pt>
                <c:pt idx="11">
                  <c:v>Okres Lučenec</c:v>
                </c:pt>
                <c:pt idx="12">
                  <c:v>Okres Sobrance</c:v>
                </c:pt>
                <c:pt idx="13">
                  <c:v>Okres Stará Ľubovňa</c:v>
                </c:pt>
                <c:pt idx="14">
                  <c:v>Okres Trebišov</c:v>
                </c:pt>
                <c:pt idx="15">
                  <c:v>Okres Kežmarok</c:v>
                </c:pt>
              </c:strCache>
            </c:strRef>
          </c:cat>
          <c:val>
            <c:numRef>
              <c:f>(NRO!$L$3:$L$8,NRO!$L$10:$L$19)</c:f>
              <c:numCache>
                <c:formatCode>0.00%</c:formatCode>
                <c:ptCount val="16"/>
                <c:pt idx="0">
                  <c:v>0.2530357458899164</c:v>
                </c:pt>
                <c:pt idx="1">
                  <c:v>0.20750689128296462</c:v>
                </c:pt>
                <c:pt idx="2">
                  <c:v>9.3261827252722598E-2</c:v>
                </c:pt>
                <c:pt idx="3">
                  <c:v>0.1071733236734143</c:v>
                </c:pt>
                <c:pt idx="4">
                  <c:v>0.33570995429963801</c:v>
                </c:pt>
                <c:pt idx="5">
                  <c:v>8.4575641121260689E-2</c:v>
                </c:pt>
                <c:pt idx="6">
                  <c:v>-2.9683605466551046E-2</c:v>
                </c:pt>
                <c:pt idx="7">
                  <c:v>0.32752421410365373</c:v>
                </c:pt>
                <c:pt idx="8">
                  <c:v>-2.4553860895258905E-2</c:v>
                </c:pt>
                <c:pt idx="9">
                  <c:v>-9.5794935175176357E-2</c:v>
                </c:pt>
                <c:pt idx="10">
                  <c:v>-0.10288734453895287</c:v>
                </c:pt>
                <c:pt idx="11">
                  <c:v>-0.13954953632912412</c:v>
                </c:pt>
                <c:pt idx="12">
                  <c:v>2.8893867827553005E-2</c:v>
                </c:pt>
                <c:pt idx="13">
                  <c:v>0.46285001528580666</c:v>
                </c:pt>
                <c:pt idx="14">
                  <c:v>5.2779144016362078E-2</c:v>
                </c:pt>
                <c:pt idx="15">
                  <c:v>0.24600468291379254</c:v>
                </c:pt>
              </c:numCache>
            </c:numRef>
          </c:val>
          <c:extLst>
            <c:ext xmlns:c16="http://schemas.microsoft.com/office/drawing/2014/chart" uri="{C3380CC4-5D6E-409C-BE32-E72D297353CC}">
              <c16:uniqueId val="{00000000-1C30-481A-9E7A-096AE1DF2DE4}"/>
            </c:ext>
          </c:extLst>
        </c:ser>
        <c:ser>
          <c:idx val="1"/>
          <c:order val="1"/>
          <c:tx>
            <c:v>2024/2023</c:v>
          </c:tx>
          <c:spPr>
            <a:solidFill>
              <a:schemeClr val="accent2"/>
            </a:solidFill>
            <a:ln>
              <a:noFill/>
            </a:ln>
            <a:effectLst/>
          </c:spPr>
          <c:invertIfNegative val="0"/>
          <c:cat>
            <c:strRef>
              <c:f>(NRO!$E$3:$E$8,NRO!$E$10:$E$19)</c:f>
              <c:strCache>
                <c:ptCount val="16"/>
                <c:pt idx="0">
                  <c:v>Okres Gelnica</c:v>
                </c:pt>
                <c:pt idx="1">
                  <c:v>Okres Stropkov</c:v>
                </c:pt>
                <c:pt idx="2">
                  <c:v>Okres Svidník</c:v>
                </c:pt>
                <c:pt idx="3">
                  <c:v>Okres Vranov nad Topľou</c:v>
                </c:pt>
                <c:pt idx="4">
                  <c:v>Okres Sabinov</c:v>
                </c:pt>
                <c:pt idx="5">
                  <c:v>Okres Revúca</c:v>
                </c:pt>
                <c:pt idx="6">
                  <c:v>Okres Bardejov</c:v>
                </c:pt>
                <c:pt idx="7">
                  <c:v>Okres Michalovce</c:v>
                </c:pt>
                <c:pt idx="8">
                  <c:v>Okres Levoča</c:v>
                </c:pt>
                <c:pt idx="9">
                  <c:v>Okres Rožňava</c:v>
                </c:pt>
                <c:pt idx="10">
                  <c:v>Okres Rimavská Sobota</c:v>
                </c:pt>
                <c:pt idx="11">
                  <c:v>Okres Lučenec</c:v>
                </c:pt>
                <c:pt idx="12">
                  <c:v>Okres Sobrance</c:v>
                </c:pt>
                <c:pt idx="13">
                  <c:v>Okres Stará Ľubovňa</c:v>
                </c:pt>
                <c:pt idx="14">
                  <c:v>Okres Trebišov</c:v>
                </c:pt>
                <c:pt idx="15">
                  <c:v>Okres Kežmarok</c:v>
                </c:pt>
              </c:strCache>
            </c:strRef>
          </c:cat>
          <c:val>
            <c:numRef>
              <c:f>(NRO!$M$3:$M$8,NRO!$M$10:$M$19)</c:f>
              <c:numCache>
                <c:formatCode>0.00%</c:formatCode>
                <c:ptCount val="16"/>
                <c:pt idx="0">
                  <c:v>-0.20440008795289652</c:v>
                </c:pt>
                <c:pt idx="1">
                  <c:v>2.0343926318374905E-2</c:v>
                </c:pt>
                <c:pt idx="2">
                  <c:v>0.14783880816810088</c:v>
                </c:pt>
                <c:pt idx="3">
                  <c:v>8.5864164657203451E-2</c:v>
                </c:pt>
                <c:pt idx="4">
                  <c:v>1</c:v>
                </c:pt>
                <c:pt idx="5">
                  <c:v>0.16379186039710678</c:v>
                </c:pt>
                <c:pt idx="6">
                  <c:v>0.12177221305923921</c:v>
                </c:pt>
                <c:pt idx="7">
                  <c:v>0.19661604098892024</c:v>
                </c:pt>
                <c:pt idx="8">
                  <c:v>0.64368931838169519</c:v>
                </c:pt>
                <c:pt idx="9">
                  <c:v>-0.41302502335963936</c:v>
                </c:pt>
                <c:pt idx="10">
                  <c:v>0.31846618622855527</c:v>
                </c:pt>
                <c:pt idx="11">
                  <c:v>-1.14251604712744E-2</c:v>
                </c:pt>
                <c:pt idx="12">
                  <c:v>0.15727421744435741</c:v>
                </c:pt>
                <c:pt idx="13">
                  <c:v>0.12711437753748109</c:v>
                </c:pt>
                <c:pt idx="14">
                  <c:v>-0.21195886898107072</c:v>
                </c:pt>
                <c:pt idx="15">
                  <c:v>0.382590232812896</c:v>
                </c:pt>
              </c:numCache>
            </c:numRef>
          </c:val>
          <c:extLst>
            <c:ext xmlns:c16="http://schemas.microsoft.com/office/drawing/2014/chart" uri="{C3380CC4-5D6E-409C-BE32-E72D297353CC}">
              <c16:uniqueId val="{00000001-1C30-481A-9E7A-096AE1DF2DE4}"/>
            </c:ext>
          </c:extLst>
        </c:ser>
        <c:dLbls>
          <c:showLegendKey val="0"/>
          <c:showVal val="0"/>
          <c:showCatName val="0"/>
          <c:showSerName val="0"/>
          <c:showPercent val="0"/>
          <c:showBubbleSize val="0"/>
        </c:dLbls>
        <c:gapWidth val="182"/>
        <c:axId val="96652288"/>
        <c:axId val="96817920"/>
      </c:barChart>
      <c:catAx>
        <c:axId val="96652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96817920"/>
        <c:crosses val="autoZero"/>
        <c:auto val="1"/>
        <c:lblAlgn val="ctr"/>
        <c:lblOffset val="100"/>
        <c:noMultiLvlLbl val="0"/>
      </c:catAx>
      <c:valAx>
        <c:axId val="968179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966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0" i="0" u="none" strike="noStrike" kern="1200" spc="0" baseline="0">
                <a:solidFill>
                  <a:schemeClr val="tx1"/>
                </a:solidFill>
                <a:latin typeface="+mn-lt"/>
                <a:ea typeface="+mn-ea"/>
                <a:cs typeface="+mn-cs"/>
              </a:defRPr>
            </a:pPr>
            <a:r>
              <a:rPr lang="en-US" sz="1050" b="1" dirty="0">
                <a:solidFill>
                  <a:schemeClr val="tx1"/>
                </a:solidFill>
              </a:rPr>
              <a:t>Comparison of value generated by Lidl and </a:t>
            </a:r>
            <a:r>
              <a:rPr lang="sk-SK" sz="1050" b="1" dirty="0" err="1">
                <a:solidFill>
                  <a:schemeClr val="tx1"/>
                </a:solidFill>
              </a:rPr>
              <a:t>the</a:t>
            </a:r>
            <a:r>
              <a:rPr lang="sk-SK" sz="1050" b="1" dirty="0">
                <a:solidFill>
                  <a:schemeClr val="tx1"/>
                </a:solidFill>
              </a:rPr>
              <a:t> S</a:t>
            </a:r>
            <a:r>
              <a:rPr lang="en-US" sz="1050" b="1" dirty="0" err="1">
                <a:solidFill>
                  <a:schemeClr val="tx1"/>
                </a:solidFill>
              </a:rPr>
              <a:t>tate</a:t>
            </a:r>
            <a:r>
              <a:rPr lang="en-US" sz="1050" b="1" dirty="0">
                <a:solidFill>
                  <a:schemeClr val="tx1"/>
                </a:solidFill>
              </a:rPr>
              <a:t> support</a:t>
            </a:r>
            <a:endParaRPr lang="en-GB" sz="1050" b="1" dirty="0">
              <a:solidFill>
                <a:schemeClr val="tx1"/>
              </a:solidFill>
            </a:endParaRPr>
          </a:p>
        </c:rich>
      </c:tx>
      <c:overlay val="0"/>
      <c:spPr>
        <a:noFill/>
        <a:ln>
          <a:noFill/>
        </a:ln>
        <a:effectLst/>
      </c:spPr>
      <c:txPr>
        <a:bodyPr rot="0" spcFirstLastPara="1" vertOverflow="ellipsis" vert="horz" wrap="square" anchor="ctr" anchorCtr="1"/>
        <a:lstStyle/>
        <a:p>
          <a:pPr>
            <a:defRPr lang="en-US" sz="1050" b="0" i="0" u="none" strike="noStrike" kern="1200" spc="0" baseline="0">
              <a:solidFill>
                <a:schemeClr val="tx1"/>
              </a:solidFill>
              <a:latin typeface="+mn-lt"/>
              <a:ea typeface="+mn-ea"/>
              <a:cs typeface="+mn-cs"/>
            </a:defRPr>
          </a:pPr>
          <a:endParaRPr lang="sk-SK"/>
        </a:p>
      </c:txPr>
    </c:title>
    <c:autoTitleDeleted val="0"/>
    <c:plotArea>
      <c:layout/>
      <c:barChart>
        <c:barDir val="bar"/>
        <c:grouping val="clustered"/>
        <c:varyColors val="0"/>
        <c:ser>
          <c:idx val="0"/>
          <c:order val="0"/>
          <c:tx>
            <c:strRef>
              <c:f>NRO!$F$2</c:f>
              <c:strCache>
                <c:ptCount val="1"/>
                <c:pt idx="0">
                  <c:v>Príspevok štátu 2024</c:v>
                </c:pt>
              </c:strCache>
            </c:strRef>
          </c:tx>
          <c:spPr>
            <a:solidFill>
              <a:schemeClr val="accent1"/>
            </a:solidFill>
            <a:ln>
              <a:noFill/>
            </a:ln>
            <a:effectLst/>
          </c:spPr>
          <c:invertIfNegative val="0"/>
          <c:cat>
            <c:strRef>
              <c:f>(NRO!$E$3:$E$8,NRO!$E$10:$E$18)</c:f>
              <c:strCache>
                <c:ptCount val="15"/>
                <c:pt idx="0">
                  <c:v>Okres Gelnica</c:v>
                </c:pt>
                <c:pt idx="1">
                  <c:v>Okres Stropkov</c:v>
                </c:pt>
                <c:pt idx="2">
                  <c:v>Okres Svidník</c:v>
                </c:pt>
                <c:pt idx="3">
                  <c:v>Okres Vranov nad Topľou</c:v>
                </c:pt>
                <c:pt idx="4">
                  <c:v>Okres Sabinov</c:v>
                </c:pt>
                <c:pt idx="5">
                  <c:v>Okres Revúca</c:v>
                </c:pt>
                <c:pt idx="6">
                  <c:v>Okres Bardejov</c:v>
                </c:pt>
                <c:pt idx="7">
                  <c:v>Okres Michalovce</c:v>
                </c:pt>
                <c:pt idx="8">
                  <c:v>Okres Levoča</c:v>
                </c:pt>
                <c:pt idx="9">
                  <c:v>Okres Rožňava</c:v>
                </c:pt>
                <c:pt idx="10">
                  <c:v>Okres Rimavská Sobota</c:v>
                </c:pt>
                <c:pt idx="11">
                  <c:v>Okres Lučenec</c:v>
                </c:pt>
                <c:pt idx="12">
                  <c:v>Okres Sobrance</c:v>
                </c:pt>
                <c:pt idx="13">
                  <c:v>Okres Stará Ľubovňa</c:v>
                </c:pt>
                <c:pt idx="14">
                  <c:v>Okres Trebišov</c:v>
                </c:pt>
              </c:strCache>
              <c:extLst/>
            </c:strRef>
          </c:cat>
          <c:val>
            <c:numRef>
              <c:f>(NRO!$F$3:$F$8,NRO!$F$10:$F$18)</c:f>
              <c:numCache>
                <c:formatCode>#,##0</c:formatCode>
                <c:ptCount val="15"/>
                <c:pt idx="0">
                  <c:v>1030585.6299999995</c:v>
                </c:pt>
                <c:pt idx="1">
                  <c:v>466875.45</c:v>
                </c:pt>
                <c:pt idx="2">
                  <c:v>371392.53</c:v>
                </c:pt>
                <c:pt idx="3">
                  <c:v>922340.46000000043</c:v>
                </c:pt>
                <c:pt idx="4">
                  <c:v>346735.08</c:v>
                </c:pt>
                <c:pt idx="5">
                  <c:v>579594.77999999945</c:v>
                </c:pt>
                <c:pt idx="6">
                  <c:v>1051193.26</c:v>
                </c:pt>
                <c:pt idx="7">
                  <c:v>1699241.04</c:v>
                </c:pt>
                <c:pt idx="8">
                  <c:v>730953.97</c:v>
                </c:pt>
                <c:pt idx="9">
                  <c:v>878235.87</c:v>
                </c:pt>
                <c:pt idx="10">
                  <c:v>922535.5</c:v>
                </c:pt>
                <c:pt idx="11">
                  <c:v>460077.78999999992</c:v>
                </c:pt>
                <c:pt idx="12">
                  <c:v>787625.84000000032</c:v>
                </c:pt>
                <c:pt idx="13">
                  <c:v>554437.66</c:v>
                </c:pt>
                <c:pt idx="14">
                  <c:v>1172974.94</c:v>
                </c:pt>
              </c:numCache>
              <c:extLst/>
            </c:numRef>
          </c:val>
          <c:extLst>
            <c:ext xmlns:c16="http://schemas.microsoft.com/office/drawing/2014/chart" uri="{C3380CC4-5D6E-409C-BE32-E72D297353CC}">
              <c16:uniqueId val="{00000000-5E61-477C-A7DC-CD62E227729A}"/>
            </c:ext>
          </c:extLst>
        </c:ser>
        <c:ser>
          <c:idx val="1"/>
          <c:order val="1"/>
          <c:tx>
            <c:strRef>
              <c:f>NRO!$G$2</c:f>
              <c:strCache>
                <c:ptCount val="1"/>
                <c:pt idx="0">
                  <c:v>Lidl 2024</c:v>
                </c:pt>
              </c:strCache>
            </c:strRef>
          </c:tx>
          <c:spPr>
            <a:solidFill>
              <a:schemeClr val="accent2"/>
            </a:solidFill>
            <a:ln>
              <a:noFill/>
            </a:ln>
            <a:effectLst/>
          </c:spPr>
          <c:invertIfNegative val="0"/>
          <c:cat>
            <c:strRef>
              <c:f>(NRO!$E$3:$E$8,NRO!$E$10:$E$18)</c:f>
              <c:strCache>
                <c:ptCount val="15"/>
                <c:pt idx="0">
                  <c:v>Okres Gelnica</c:v>
                </c:pt>
                <c:pt idx="1">
                  <c:v>Okres Stropkov</c:v>
                </c:pt>
                <c:pt idx="2">
                  <c:v>Okres Svidník</c:v>
                </c:pt>
                <c:pt idx="3">
                  <c:v>Okres Vranov nad Topľou</c:v>
                </c:pt>
                <c:pt idx="4">
                  <c:v>Okres Sabinov</c:v>
                </c:pt>
                <c:pt idx="5">
                  <c:v>Okres Revúca</c:v>
                </c:pt>
                <c:pt idx="6">
                  <c:v>Okres Bardejov</c:v>
                </c:pt>
                <c:pt idx="7">
                  <c:v>Okres Michalovce</c:v>
                </c:pt>
                <c:pt idx="8">
                  <c:v>Okres Levoča</c:v>
                </c:pt>
                <c:pt idx="9">
                  <c:v>Okres Rožňava</c:v>
                </c:pt>
                <c:pt idx="10">
                  <c:v>Okres Rimavská Sobota</c:v>
                </c:pt>
                <c:pt idx="11">
                  <c:v>Okres Lučenec</c:v>
                </c:pt>
                <c:pt idx="12">
                  <c:v>Okres Sobrance</c:v>
                </c:pt>
                <c:pt idx="13">
                  <c:v>Okres Stará Ľubovňa</c:v>
                </c:pt>
                <c:pt idx="14">
                  <c:v>Okres Trebišov</c:v>
                </c:pt>
              </c:strCache>
              <c:extLst/>
            </c:strRef>
          </c:cat>
          <c:val>
            <c:numRef>
              <c:f>(NRO!$G$3:$G$8,NRO!$G$10:$G$18)</c:f>
              <c:numCache>
                <c:formatCode>#,##0</c:formatCode>
                <c:ptCount val="15"/>
                <c:pt idx="0">
                  <c:v>208414.07999999999</c:v>
                </c:pt>
                <c:pt idx="1">
                  <c:v>316900.09000000008</c:v>
                </c:pt>
                <c:pt idx="2">
                  <c:v>290266.96999999997</c:v>
                </c:pt>
                <c:pt idx="3">
                  <c:v>418173.87999999995</c:v>
                </c:pt>
                <c:pt idx="4">
                  <c:v>2728805.9699999997</c:v>
                </c:pt>
                <c:pt idx="5">
                  <c:v>643098.72</c:v>
                </c:pt>
                <c:pt idx="6">
                  <c:v>680496.51</c:v>
                </c:pt>
                <c:pt idx="7">
                  <c:v>1168567.3609881401</c:v>
                </c:pt>
                <c:pt idx="8">
                  <c:v>1479186.1300000001</c:v>
                </c:pt>
                <c:pt idx="9">
                  <c:v>1497472.5873191501</c:v>
                </c:pt>
                <c:pt idx="10">
                  <c:v>1292841.4873912998</c:v>
                </c:pt>
                <c:pt idx="11">
                  <c:v>1918646.6900000009</c:v>
                </c:pt>
                <c:pt idx="12">
                  <c:v>2780037.0819999999</c:v>
                </c:pt>
                <c:pt idx="13">
                  <c:v>2706325.9550355687</c:v>
                </c:pt>
                <c:pt idx="14">
                  <c:v>4490398.3559392104</c:v>
                </c:pt>
              </c:numCache>
              <c:extLst/>
            </c:numRef>
          </c:val>
          <c:extLst>
            <c:ext xmlns:c16="http://schemas.microsoft.com/office/drawing/2014/chart" uri="{C3380CC4-5D6E-409C-BE32-E72D297353CC}">
              <c16:uniqueId val="{00000001-5E61-477C-A7DC-CD62E227729A}"/>
            </c:ext>
          </c:extLst>
        </c:ser>
        <c:ser>
          <c:idx val="2"/>
          <c:order val="2"/>
          <c:tx>
            <c:strRef>
              <c:f>NRO!$H$2</c:f>
              <c:strCache>
                <c:ptCount val="1"/>
                <c:pt idx="0">
                  <c:v>Lidl 2023</c:v>
                </c:pt>
              </c:strCache>
            </c:strRef>
          </c:tx>
          <c:spPr>
            <a:solidFill>
              <a:schemeClr val="accent3"/>
            </a:solidFill>
            <a:ln>
              <a:noFill/>
            </a:ln>
            <a:effectLst/>
          </c:spPr>
          <c:invertIfNegative val="0"/>
          <c:cat>
            <c:strRef>
              <c:f>(NRO!$E$3:$E$8,NRO!$E$10:$E$18)</c:f>
              <c:strCache>
                <c:ptCount val="15"/>
                <c:pt idx="0">
                  <c:v>Okres Gelnica</c:v>
                </c:pt>
                <c:pt idx="1">
                  <c:v>Okres Stropkov</c:v>
                </c:pt>
                <c:pt idx="2">
                  <c:v>Okres Svidník</c:v>
                </c:pt>
                <c:pt idx="3">
                  <c:v>Okres Vranov nad Topľou</c:v>
                </c:pt>
                <c:pt idx="4">
                  <c:v>Okres Sabinov</c:v>
                </c:pt>
                <c:pt idx="5">
                  <c:v>Okres Revúca</c:v>
                </c:pt>
                <c:pt idx="6">
                  <c:v>Okres Bardejov</c:v>
                </c:pt>
                <c:pt idx="7">
                  <c:v>Okres Michalovce</c:v>
                </c:pt>
                <c:pt idx="8">
                  <c:v>Okres Levoča</c:v>
                </c:pt>
                <c:pt idx="9">
                  <c:v>Okres Rožňava</c:v>
                </c:pt>
                <c:pt idx="10">
                  <c:v>Okres Rimavská Sobota</c:v>
                </c:pt>
                <c:pt idx="11">
                  <c:v>Okres Lučenec</c:v>
                </c:pt>
                <c:pt idx="12">
                  <c:v>Okres Sobrance</c:v>
                </c:pt>
                <c:pt idx="13">
                  <c:v>Okres Stará Ľubovňa</c:v>
                </c:pt>
                <c:pt idx="14">
                  <c:v>Okres Trebišov</c:v>
                </c:pt>
              </c:strCache>
              <c:extLst/>
            </c:strRef>
          </c:cat>
          <c:val>
            <c:numRef>
              <c:f>(NRO!$H$3:$H$8,NRO!$H$10:$H$18)</c:f>
              <c:numCache>
                <c:formatCode>#,##0</c:formatCode>
                <c:ptCount val="15"/>
                <c:pt idx="0">
                  <c:v>261958.40000000002</c:v>
                </c:pt>
                <c:pt idx="1">
                  <c:v>310581.63999999996</c:v>
                </c:pt>
                <c:pt idx="2">
                  <c:v>252881.30000000002</c:v>
                </c:pt>
                <c:pt idx="3">
                  <c:v>385106.99000000017</c:v>
                </c:pt>
                <c:pt idx="4">
                  <c:v>484592.89999999997</c:v>
                </c:pt>
                <c:pt idx="5">
                  <c:v>552589.12</c:v>
                </c:pt>
                <c:pt idx="6">
                  <c:v>606626.28479999909</c:v>
                </c:pt>
                <c:pt idx="7">
                  <c:v>976560</c:v>
                </c:pt>
                <c:pt idx="8">
                  <c:v>899918.32000000041</c:v>
                </c:pt>
                <c:pt idx="9">
                  <c:v>2551169.3801499968</c:v>
                </c:pt>
                <c:pt idx="10">
                  <c:v>980564.76601000014</c:v>
                </c:pt>
                <c:pt idx="11">
                  <c:v>1940820.8800000001</c:v>
                </c:pt>
                <c:pt idx="12">
                  <c:v>2402228.4779999997</c:v>
                </c:pt>
                <c:pt idx="13">
                  <c:v>2401110.3122900003</c:v>
                </c:pt>
                <c:pt idx="14">
                  <c:v>5698177.6447799997</c:v>
                </c:pt>
              </c:numCache>
              <c:extLst/>
            </c:numRef>
          </c:val>
          <c:extLst>
            <c:ext xmlns:c16="http://schemas.microsoft.com/office/drawing/2014/chart" uri="{C3380CC4-5D6E-409C-BE32-E72D297353CC}">
              <c16:uniqueId val="{00000002-5E61-477C-A7DC-CD62E227729A}"/>
            </c:ext>
          </c:extLst>
        </c:ser>
        <c:ser>
          <c:idx val="3"/>
          <c:order val="3"/>
          <c:tx>
            <c:strRef>
              <c:f>NRO!$I$2</c:f>
              <c:strCache>
                <c:ptCount val="1"/>
                <c:pt idx="0">
                  <c:v>Lidl 2022</c:v>
                </c:pt>
              </c:strCache>
            </c:strRef>
          </c:tx>
          <c:spPr>
            <a:solidFill>
              <a:schemeClr val="accent4"/>
            </a:solidFill>
            <a:ln>
              <a:noFill/>
            </a:ln>
            <a:effectLst/>
          </c:spPr>
          <c:invertIfNegative val="0"/>
          <c:cat>
            <c:strRef>
              <c:f>(NRO!$E$3:$E$8,NRO!$E$10:$E$18)</c:f>
              <c:strCache>
                <c:ptCount val="15"/>
                <c:pt idx="0">
                  <c:v>Okres Gelnica</c:v>
                </c:pt>
                <c:pt idx="1">
                  <c:v>Okres Stropkov</c:v>
                </c:pt>
                <c:pt idx="2">
                  <c:v>Okres Svidník</c:v>
                </c:pt>
                <c:pt idx="3">
                  <c:v>Okres Vranov nad Topľou</c:v>
                </c:pt>
                <c:pt idx="4">
                  <c:v>Okres Sabinov</c:v>
                </c:pt>
                <c:pt idx="5">
                  <c:v>Okres Revúca</c:v>
                </c:pt>
                <c:pt idx="6">
                  <c:v>Okres Bardejov</c:v>
                </c:pt>
                <c:pt idx="7">
                  <c:v>Okres Michalovce</c:v>
                </c:pt>
                <c:pt idx="8">
                  <c:v>Okres Levoča</c:v>
                </c:pt>
                <c:pt idx="9">
                  <c:v>Okres Rožňava</c:v>
                </c:pt>
                <c:pt idx="10">
                  <c:v>Okres Rimavská Sobota</c:v>
                </c:pt>
                <c:pt idx="11">
                  <c:v>Okres Lučenec</c:v>
                </c:pt>
                <c:pt idx="12">
                  <c:v>Okres Sobrance</c:v>
                </c:pt>
                <c:pt idx="13">
                  <c:v>Okres Stará Ľubovňa</c:v>
                </c:pt>
                <c:pt idx="14">
                  <c:v>Okres Trebišov</c:v>
                </c:pt>
              </c:strCache>
              <c:extLst/>
            </c:strRef>
          </c:cat>
          <c:val>
            <c:numRef>
              <c:f>(NRO!$I$3:$I$8,NRO!$I$10:$I$18)</c:f>
              <c:numCache>
                <c:formatCode>#,##0</c:formatCode>
                <c:ptCount val="15"/>
                <c:pt idx="0">
                  <c:v>209059</c:v>
                </c:pt>
                <c:pt idx="1">
                  <c:v>257209</c:v>
                </c:pt>
                <c:pt idx="2">
                  <c:v>231309</c:v>
                </c:pt>
                <c:pt idx="3">
                  <c:v>347829</c:v>
                </c:pt>
                <c:pt idx="4">
                  <c:v>362798</c:v>
                </c:pt>
                <c:pt idx="5">
                  <c:v>509498</c:v>
                </c:pt>
                <c:pt idx="6">
                  <c:v>625184</c:v>
                </c:pt>
                <c:pt idx="7">
                  <c:v>735625</c:v>
                </c:pt>
                <c:pt idx="8">
                  <c:v>922571</c:v>
                </c:pt>
                <c:pt idx="9">
                  <c:v>2821450</c:v>
                </c:pt>
                <c:pt idx="10">
                  <c:v>1093023</c:v>
                </c:pt>
                <c:pt idx="11">
                  <c:v>2255587</c:v>
                </c:pt>
                <c:pt idx="12">
                  <c:v>2334768</c:v>
                </c:pt>
                <c:pt idx="13">
                  <c:v>1641392</c:v>
                </c:pt>
                <c:pt idx="14">
                  <c:v>5412510</c:v>
                </c:pt>
              </c:numCache>
              <c:extLst/>
            </c:numRef>
          </c:val>
          <c:extLst>
            <c:ext xmlns:c16="http://schemas.microsoft.com/office/drawing/2014/chart" uri="{C3380CC4-5D6E-409C-BE32-E72D297353CC}">
              <c16:uniqueId val="{00000003-5E61-477C-A7DC-CD62E227729A}"/>
            </c:ext>
          </c:extLst>
        </c:ser>
        <c:dLbls>
          <c:showLegendKey val="0"/>
          <c:showVal val="0"/>
          <c:showCatName val="0"/>
          <c:showSerName val="0"/>
          <c:showPercent val="0"/>
          <c:showBubbleSize val="0"/>
        </c:dLbls>
        <c:gapWidth val="182"/>
        <c:axId val="96856704"/>
        <c:axId val="96739712"/>
      </c:barChart>
      <c:catAx>
        <c:axId val="9685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96739712"/>
        <c:crosses val="autoZero"/>
        <c:auto val="1"/>
        <c:lblAlgn val="ctr"/>
        <c:lblOffset val="100"/>
        <c:noMultiLvlLbl val="0"/>
      </c:catAx>
      <c:valAx>
        <c:axId val="96739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96856704"/>
        <c:crosses val="autoZero"/>
        <c:crossBetween val="between"/>
        <c:majorUnit val="3000000"/>
        <c:minorUnit val="8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1" i="0" u="none" strike="noStrike" kern="1200" spc="0" baseline="0">
                <a:solidFill>
                  <a:schemeClr val="tx1"/>
                </a:solidFill>
                <a:latin typeface="+mn-lt"/>
                <a:ea typeface="+mn-ea"/>
                <a:cs typeface="+mn-cs"/>
              </a:defRPr>
            </a:pPr>
            <a:r>
              <a:rPr lang="sk-SK" sz="1050" b="1" dirty="0" err="1">
                <a:solidFill>
                  <a:schemeClr val="tx1"/>
                </a:solidFill>
              </a:rPr>
              <a:t>Comparison</a:t>
            </a:r>
            <a:r>
              <a:rPr lang="sk-SK" sz="1050" b="1" dirty="0">
                <a:solidFill>
                  <a:schemeClr val="tx1"/>
                </a:solidFill>
              </a:rPr>
              <a:t> </a:t>
            </a:r>
            <a:r>
              <a:rPr lang="sk-SK" sz="1050" b="1" dirty="0" err="1">
                <a:solidFill>
                  <a:schemeClr val="tx1"/>
                </a:solidFill>
              </a:rPr>
              <a:t>of</a:t>
            </a:r>
            <a:r>
              <a:rPr lang="sk-SK" sz="1050" b="1" dirty="0">
                <a:solidFill>
                  <a:schemeClr val="tx1"/>
                </a:solidFill>
              </a:rPr>
              <a:t> </a:t>
            </a:r>
            <a:r>
              <a:rPr lang="sk-SK" sz="1050" b="1" dirty="0" err="1">
                <a:solidFill>
                  <a:schemeClr val="tx1"/>
                </a:solidFill>
              </a:rPr>
              <a:t>impacts</a:t>
            </a:r>
            <a:endParaRPr lang="en-GB" sz="1050" b="1" dirty="0">
              <a:solidFill>
                <a:schemeClr val="tx1"/>
              </a:solidFill>
            </a:endParaRPr>
          </a:p>
        </c:rich>
      </c:tx>
      <c:layout>
        <c:manualLayout>
          <c:xMode val="edge"/>
          <c:yMode val="edge"/>
          <c:x val="0.21922738166820532"/>
          <c:y val="8.5782635208030381E-2"/>
        </c:manualLayout>
      </c:layout>
      <c:overlay val="0"/>
      <c:spPr>
        <a:noFill/>
        <a:ln>
          <a:noFill/>
        </a:ln>
        <a:effectLst/>
      </c:spPr>
      <c:txPr>
        <a:bodyPr rot="0" spcFirstLastPara="1" vertOverflow="ellipsis" vert="horz" wrap="square" anchor="ctr" anchorCtr="1"/>
        <a:lstStyle/>
        <a:p>
          <a:pPr>
            <a:defRPr lang="en-US" sz="1050" b="1" i="0" u="none" strike="noStrike" kern="1200" spc="0" baseline="0">
              <a:solidFill>
                <a:schemeClr val="tx1"/>
              </a:solidFill>
              <a:latin typeface="+mn-lt"/>
              <a:ea typeface="+mn-ea"/>
              <a:cs typeface="+mn-cs"/>
            </a:defRPr>
          </a:pPr>
          <a:endParaRPr lang="sk-SK"/>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0E-458C-AEB0-996086D092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0E-458C-AEB0-996086D092ED}"/>
              </c:ext>
            </c:extLst>
          </c:dPt>
          <c:dLbls>
            <c:dLbl>
              <c:idx val="0"/>
              <c:layout>
                <c:manualLayout>
                  <c:x val="0.17232510288065833"/>
                  <c:y val="4.8611293379994168E-2"/>
                </c:manualLayout>
              </c:layout>
              <c:tx>
                <c:rich>
                  <a:bodyPr/>
                  <a:lstStyle/>
                  <a:p>
                    <a:r>
                      <a:rPr lang="en-US" baseline="0"/>
                      <a:t>
</a:t>
                    </a:r>
                    <a:fld id="{0B980473-FA04-4587-8381-F6258AD540AC}" type="PERCENTAGE">
                      <a:rPr lang="en-US" baseline="0"/>
                      <a:pPr/>
                      <a:t>[PERCENTO]</a:t>
                    </a:fld>
                    <a:endParaRPr lang="en-US" baseline="0"/>
                  </a:p>
                </c:rich>
              </c:tx>
              <c:showLegendKey val="0"/>
              <c:showVal val="0"/>
              <c:showCatName val="1"/>
              <c:showSerName val="0"/>
              <c:showPercent val="1"/>
              <c:showBubbleSize val="0"/>
              <c:extLst>
                <c:ext xmlns:c15="http://schemas.microsoft.com/office/drawing/2012/chart" uri="{CE6537A1-D6FC-4f65-9D91-7224C49458BB}">
                  <c15:layout>
                    <c:manualLayout>
                      <c:w val="0.20135770065778816"/>
                      <c:h val="0.13026975794692328"/>
                    </c:manualLayout>
                  </c15:layout>
                  <c15:dlblFieldTable/>
                  <c15:showDataLabelsRange val="0"/>
                </c:ext>
                <c:ext xmlns:c16="http://schemas.microsoft.com/office/drawing/2014/chart" uri="{C3380CC4-5D6E-409C-BE32-E72D297353CC}">
                  <c16:uniqueId val="{00000001-340E-458C-AEB0-996086D092ED}"/>
                </c:ext>
              </c:extLst>
            </c:dLbl>
            <c:dLbl>
              <c:idx val="1"/>
              <c:layout>
                <c:manualLayout>
                  <c:x val="-0.15946502057613193"/>
                  <c:y val="3.4722222222222182E-2"/>
                </c:manualLayout>
              </c:layout>
              <c:tx>
                <c:rich>
                  <a:bodyPr/>
                  <a:lstStyle/>
                  <a:p>
                    <a:r>
                      <a:rPr lang="en-US" baseline="0"/>
                      <a:t>
</a:t>
                    </a:r>
                    <a:fld id="{36F89B05-E36E-4946-8943-9A70164F8650}" type="PERCENTAGE">
                      <a:rPr lang="en-US" baseline="0"/>
                      <a:pPr/>
                      <a:t>[PERCENTO]</a:t>
                    </a:fld>
                    <a:endParaRPr lang="en-US" baseline="0"/>
                  </a:p>
                </c:rich>
              </c:tx>
              <c:showLegendKey val="0"/>
              <c:showVal val="0"/>
              <c:showCatName val="1"/>
              <c:showSerName val="0"/>
              <c:showPercent val="1"/>
              <c:showBubbleSize val="0"/>
              <c:extLst>
                <c:ext xmlns:c15="http://schemas.microsoft.com/office/drawing/2012/chart" uri="{CE6537A1-D6FC-4f65-9D91-7224C49458BB}">
                  <c15:layout>
                    <c:manualLayout>
                      <c:w val="0.18078156897054534"/>
                      <c:h val="0.13233449985418488"/>
                    </c:manualLayout>
                  </c15:layout>
                  <c15:dlblFieldTable/>
                  <c15:showDataLabelsRange val="0"/>
                </c:ext>
                <c:ext xmlns:c16="http://schemas.microsoft.com/office/drawing/2014/chart" uri="{C3380CC4-5D6E-409C-BE32-E72D297353CC}">
                  <c16:uniqueId val="{00000003-340E-458C-AEB0-996086D092E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lang="en-US" sz="1000" b="1" i="0" u="none" strike="noStrike" kern="1200" baseline="0">
                    <a:solidFill>
                      <a:schemeClr val="tx1"/>
                    </a:solidFill>
                    <a:latin typeface="+mn-lt"/>
                    <a:ea typeface="+mn-ea"/>
                    <a:cs typeface="+mn-cs"/>
                  </a:defRPr>
                </a:pPr>
                <a:endParaRPr lang="sk-SK"/>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(Porovnania_zvysene!$B$11,Porovnania_zvysene!$B$17)</c:f>
              <c:strCache>
                <c:ptCount val="2"/>
                <c:pt idx="0">
                  <c:v>Priamy ekonomický dopad</c:v>
                </c:pt>
                <c:pt idx="1">
                  <c:v>Nepriamy ekonomický dopad</c:v>
                </c:pt>
              </c:strCache>
            </c:strRef>
          </c:cat>
          <c:val>
            <c:numRef>
              <c:f>(Porovnania_zvysene!$F$15,Porovnania_zvysene!$F$26)</c:f>
              <c:numCache>
                <c:formatCode>#,##0</c:formatCode>
                <c:ptCount val="2"/>
                <c:pt idx="0">
                  <c:v>973526856</c:v>
                </c:pt>
                <c:pt idx="1">
                  <c:v>315205737</c:v>
                </c:pt>
              </c:numCache>
            </c:numRef>
          </c:val>
          <c:extLst>
            <c:ext xmlns:c16="http://schemas.microsoft.com/office/drawing/2014/chart" uri="{C3380CC4-5D6E-409C-BE32-E72D297353CC}">
              <c16:uniqueId val="{00000004-340E-458C-AEB0-996086D092ED}"/>
            </c:ext>
          </c:extLst>
        </c:ser>
        <c:dLbls>
          <c:showLegendKey val="0"/>
          <c:showVal val="0"/>
          <c:showCatName val="1"/>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sk-SK"/>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0" i="0" u="none" strike="noStrike" kern="1200" spc="0" baseline="0">
                <a:solidFill>
                  <a:schemeClr val="tx1"/>
                </a:solidFill>
                <a:latin typeface="+mn-lt"/>
                <a:ea typeface="+mn-ea"/>
                <a:cs typeface="+mn-cs"/>
              </a:defRPr>
            </a:pPr>
            <a:r>
              <a:rPr lang="sk-SK" sz="1050" b="1" dirty="0" err="1">
                <a:solidFill>
                  <a:schemeClr val="tx1"/>
                </a:solidFill>
              </a:rPr>
              <a:t>Wage</a:t>
            </a:r>
            <a:r>
              <a:rPr lang="sk-SK" sz="1050" b="1" dirty="0">
                <a:solidFill>
                  <a:schemeClr val="tx1"/>
                </a:solidFill>
              </a:rPr>
              <a:t> </a:t>
            </a:r>
            <a:r>
              <a:rPr lang="sk-SK" sz="1050" b="1" dirty="0" err="1">
                <a:solidFill>
                  <a:schemeClr val="tx1"/>
                </a:solidFill>
              </a:rPr>
              <a:t>costs</a:t>
            </a:r>
            <a:r>
              <a:rPr lang="en-GB" sz="1050" b="1" dirty="0">
                <a:solidFill>
                  <a:schemeClr val="tx1"/>
                </a:solidFill>
              </a:rPr>
              <a:t> (EUR)</a:t>
            </a:r>
          </a:p>
        </c:rich>
      </c:tx>
      <c:overlay val="0"/>
      <c:spPr>
        <a:noFill/>
        <a:ln>
          <a:noFill/>
        </a:ln>
        <a:effectLst/>
      </c:spPr>
      <c:txPr>
        <a:bodyPr rot="0" spcFirstLastPara="1" vertOverflow="ellipsis" vert="horz" wrap="square" anchor="ctr" anchorCtr="1"/>
        <a:lstStyle/>
        <a:p>
          <a:pPr>
            <a:defRPr lang="en-US" sz="1050" b="0" i="0" u="none" strike="noStrike" kern="1200" spc="0" baseline="0">
              <a:solidFill>
                <a:schemeClr val="tx1"/>
              </a:solidFill>
              <a:latin typeface="+mn-lt"/>
              <a:ea typeface="+mn-ea"/>
              <a:cs typeface="+mn-cs"/>
            </a:defRPr>
          </a:pPr>
          <a:endParaRPr lang="sk-SK"/>
        </a:p>
      </c:txPr>
    </c:title>
    <c:autoTitleDeleted val="0"/>
    <c:plotArea>
      <c:layout/>
      <c:barChart>
        <c:barDir val="bar"/>
        <c:grouping val="clustered"/>
        <c:varyColors val="0"/>
        <c:ser>
          <c:idx val="0"/>
          <c:order val="0"/>
          <c:tx>
            <c:strRef>
              <c:f>Mzdy!$D$1</c:f>
              <c:strCache>
                <c:ptCount val="1"/>
                <c:pt idx="0">
                  <c:v>Mzdové náklady (EUR)</c:v>
                </c:pt>
              </c:strCache>
            </c:strRef>
          </c:tx>
          <c:spPr>
            <a:solidFill>
              <a:schemeClr val="accent1"/>
            </a:solidFill>
            <a:ln>
              <a:noFill/>
            </a:ln>
            <a:effectLst/>
          </c:spPr>
          <c:invertIfNegative val="0"/>
          <c:cat>
            <c:numRef>
              <c:f>Mzdy!$C$2:$C$22</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Mzdy!$D$2:$D$22</c:f>
              <c:numCache>
                <c:formatCode>#,##0</c:formatCode>
                <c:ptCount val="21"/>
                <c:pt idx="0">
                  <c:v>4419737.104162517</c:v>
                </c:pt>
                <c:pt idx="1">
                  <c:v>12289351.390825201</c:v>
                </c:pt>
                <c:pt idx="2">
                  <c:v>9272322.9104428031</c:v>
                </c:pt>
                <c:pt idx="3">
                  <c:v>11634634.534953203</c:v>
                </c:pt>
                <c:pt idx="4">
                  <c:v>20074000</c:v>
                </c:pt>
                <c:pt idx="5">
                  <c:v>23109000</c:v>
                </c:pt>
                <c:pt idx="6">
                  <c:v>27016000</c:v>
                </c:pt>
                <c:pt idx="7">
                  <c:v>33947000</c:v>
                </c:pt>
                <c:pt idx="8">
                  <c:v>36557000</c:v>
                </c:pt>
                <c:pt idx="9">
                  <c:v>41824000</c:v>
                </c:pt>
                <c:pt idx="10">
                  <c:v>47749000</c:v>
                </c:pt>
                <c:pt idx="11">
                  <c:v>53198000</c:v>
                </c:pt>
                <c:pt idx="12">
                  <c:v>63595000</c:v>
                </c:pt>
                <c:pt idx="13">
                  <c:v>76326000</c:v>
                </c:pt>
                <c:pt idx="14">
                  <c:v>86471000</c:v>
                </c:pt>
                <c:pt idx="15">
                  <c:v>99126000</c:v>
                </c:pt>
                <c:pt idx="16">
                  <c:v>109111000</c:v>
                </c:pt>
                <c:pt idx="17">
                  <c:v>119899000</c:v>
                </c:pt>
                <c:pt idx="18">
                  <c:v>136344000</c:v>
                </c:pt>
                <c:pt idx="19">
                  <c:v>162095000</c:v>
                </c:pt>
                <c:pt idx="20">
                  <c:v>168080000</c:v>
                </c:pt>
              </c:numCache>
            </c:numRef>
          </c:val>
          <c:extLst>
            <c:ext xmlns:c16="http://schemas.microsoft.com/office/drawing/2014/chart" uri="{C3380CC4-5D6E-409C-BE32-E72D297353CC}">
              <c16:uniqueId val="{00000000-053A-4C0E-9EDD-7A2C11912E50}"/>
            </c:ext>
          </c:extLst>
        </c:ser>
        <c:dLbls>
          <c:showLegendKey val="0"/>
          <c:showVal val="0"/>
          <c:showCatName val="0"/>
          <c:showSerName val="0"/>
          <c:showPercent val="0"/>
          <c:showBubbleSize val="0"/>
        </c:dLbls>
        <c:gapWidth val="182"/>
        <c:axId val="97511680"/>
        <c:axId val="97517568"/>
      </c:barChart>
      <c:catAx>
        <c:axId val="9751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97517568"/>
        <c:crosses val="autoZero"/>
        <c:auto val="1"/>
        <c:lblAlgn val="ctr"/>
        <c:lblOffset val="100"/>
        <c:noMultiLvlLbl val="0"/>
      </c:catAx>
      <c:valAx>
        <c:axId val="97517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97511680"/>
        <c:crosses val="autoZero"/>
        <c:crossBetween val="between"/>
        <c:majorUnit val="600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0" i="0" u="none" strike="noStrike" kern="1200" spc="0" baseline="0">
                <a:solidFill>
                  <a:schemeClr val="tx1"/>
                </a:solidFill>
                <a:latin typeface="+mn-lt"/>
                <a:ea typeface="+mn-ea"/>
                <a:cs typeface="+mn-cs"/>
              </a:defRPr>
            </a:pPr>
            <a:r>
              <a:rPr lang="sk-SK" sz="1050" b="1" dirty="0" err="1">
                <a:solidFill>
                  <a:schemeClr val="tx1"/>
                </a:solidFill>
              </a:rPr>
              <a:t>Taxes</a:t>
            </a:r>
            <a:r>
              <a:rPr lang="sk-SK" sz="1050" b="1" baseline="0" dirty="0">
                <a:solidFill>
                  <a:schemeClr val="tx1"/>
                </a:solidFill>
              </a:rPr>
              <a:t> </a:t>
            </a:r>
            <a:r>
              <a:rPr lang="sk-SK" sz="1050" b="1" baseline="0" dirty="0" err="1">
                <a:solidFill>
                  <a:schemeClr val="tx1"/>
                </a:solidFill>
              </a:rPr>
              <a:t>paid</a:t>
            </a:r>
            <a:r>
              <a:rPr lang="en-GB" sz="1050" b="1" dirty="0">
                <a:solidFill>
                  <a:schemeClr val="tx1"/>
                </a:solidFill>
              </a:rPr>
              <a:t> (EUR)</a:t>
            </a:r>
          </a:p>
        </c:rich>
      </c:tx>
      <c:overlay val="0"/>
      <c:spPr>
        <a:noFill/>
        <a:ln>
          <a:noFill/>
        </a:ln>
        <a:effectLst/>
      </c:spPr>
      <c:txPr>
        <a:bodyPr rot="0" spcFirstLastPara="1" vertOverflow="ellipsis" vert="horz" wrap="square" anchor="ctr" anchorCtr="1"/>
        <a:lstStyle/>
        <a:p>
          <a:pPr>
            <a:defRPr lang="en-US" sz="1050" b="0" i="0" u="none" strike="noStrike" kern="1200" spc="0" baseline="0">
              <a:solidFill>
                <a:schemeClr val="tx1"/>
              </a:solidFill>
              <a:latin typeface="+mn-lt"/>
              <a:ea typeface="+mn-ea"/>
              <a:cs typeface="+mn-cs"/>
            </a:defRPr>
          </a:pPr>
          <a:endParaRPr lang="sk-SK"/>
        </a:p>
      </c:txPr>
    </c:title>
    <c:autoTitleDeleted val="0"/>
    <c:plotArea>
      <c:layout/>
      <c:barChart>
        <c:barDir val="bar"/>
        <c:grouping val="clustered"/>
        <c:varyColors val="0"/>
        <c:ser>
          <c:idx val="0"/>
          <c:order val="0"/>
          <c:tx>
            <c:strRef>
              <c:f>Dane!$C$1</c:f>
              <c:strCache>
                <c:ptCount val="1"/>
                <c:pt idx="0">
                  <c:v>Zaplatené dane (EUR)</c:v>
                </c:pt>
              </c:strCache>
            </c:strRef>
          </c:tx>
          <c:spPr>
            <a:solidFill>
              <a:schemeClr val="accent1"/>
            </a:solidFill>
            <a:ln>
              <a:noFill/>
            </a:ln>
            <a:effectLst/>
          </c:spPr>
          <c:invertIfNegative val="0"/>
          <c:cat>
            <c:numRef>
              <c:f>Dane!$A$2:$A$22</c:f>
              <c:numCache>
                <c:formatCode>General</c:formatCode>
                <c:ptCount val="21"/>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numCache>
            </c:numRef>
          </c:cat>
          <c:val>
            <c:numRef>
              <c:f>Dane!$C$2:$C$22</c:f>
              <c:numCache>
                <c:formatCode>#,##0</c:formatCode>
                <c:ptCount val="21"/>
                <c:pt idx="0">
                  <c:v>12064099.517689709</c:v>
                </c:pt>
                <c:pt idx="1">
                  <c:v>36959310.46171812</c:v>
                </c:pt>
                <c:pt idx="2">
                  <c:v>43905060.241570078</c:v>
                </c:pt>
                <c:pt idx="3">
                  <c:v>52917570.735049486</c:v>
                </c:pt>
                <c:pt idx="4">
                  <c:v>58136827.856330067</c:v>
                </c:pt>
                <c:pt idx="5">
                  <c:v>65492320.860000007</c:v>
                </c:pt>
                <c:pt idx="6">
                  <c:v>87727281.430000007</c:v>
                </c:pt>
                <c:pt idx="7">
                  <c:v>100676956.48</c:v>
                </c:pt>
                <c:pt idx="8">
                  <c:v>115000893.14000002</c:v>
                </c:pt>
                <c:pt idx="9">
                  <c:v>142457524.93000001</c:v>
                </c:pt>
                <c:pt idx="10">
                  <c:v>158299108.79000002</c:v>
                </c:pt>
                <c:pt idx="11">
                  <c:v>172788660.25</c:v>
                </c:pt>
                <c:pt idx="12">
                  <c:v>192639928.14000005</c:v>
                </c:pt>
                <c:pt idx="13">
                  <c:v>202605746.56999999</c:v>
                </c:pt>
                <c:pt idx="14">
                  <c:v>217234181.87199995</c:v>
                </c:pt>
                <c:pt idx="15">
                  <c:v>225366586.47449994</c:v>
                </c:pt>
                <c:pt idx="16">
                  <c:v>238714755.48470008</c:v>
                </c:pt>
                <c:pt idx="17">
                  <c:v>254683855.85400012</c:v>
                </c:pt>
                <c:pt idx="18">
                  <c:v>293082798.61999995</c:v>
                </c:pt>
                <c:pt idx="19">
                  <c:v>318861754.30000001</c:v>
                </c:pt>
                <c:pt idx="20">
                  <c:v>294273635</c:v>
                </c:pt>
              </c:numCache>
            </c:numRef>
          </c:val>
          <c:extLst>
            <c:ext xmlns:c16="http://schemas.microsoft.com/office/drawing/2014/chart" uri="{C3380CC4-5D6E-409C-BE32-E72D297353CC}">
              <c16:uniqueId val="{00000000-F4E0-435A-B257-094E11E63A60}"/>
            </c:ext>
          </c:extLst>
        </c:ser>
        <c:dLbls>
          <c:showLegendKey val="0"/>
          <c:showVal val="0"/>
          <c:showCatName val="0"/>
          <c:showSerName val="0"/>
          <c:showPercent val="0"/>
          <c:showBubbleSize val="0"/>
        </c:dLbls>
        <c:gapWidth val="219"/>
        <c:axId val="97545216"/>
        <c:axId val="97551104"/>
      </c:barChart>
      <c:catAx>
        <c:axId val="97545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97551104"/>
        <c:crosses val="autoZero"/>
        <c:auto val="1"/>
        <c:lblAlgn val="ctr"/>
        <c:lblOffset val="100"/>
        <c:noMultiLvlLbl val="0"/>
      </c:catAx>
      <c:valAx>
        <c:axId val="975511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sk-SK"/>
          </a:p>
        </c:txPr>
        <c:crossAx val="9754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1" i="0" u="none" strike="noStrike" kern="1200" spc="0" baseline="0">
                <a:solidFill>
                  <a:schemeClr val="tx1"/>
                </a:solidFill>
                <a:latin typeface="+mn-lt"/>
                <a:ea typeface="+mn-ea"/>
                <a:cs typeface="+mn-cs"/>
              </a:defRPr>
            </a:pPr>
            <a:r>
              <a:rPr lang="sk-SK" sz="1050" b="1" dirty="0" err="1">
                <a:solidFill>
                  <a:schemeClr val="tx1"/>
                </a:solidFill>
              </a:rPr>
              <a:t>Green</a:t>
            </a:r>
            <a:r>
              <a:rPr lang="sk-SK" sz="1050" b="1" dirty="0">
                <a:solidFill>
                  <a:schemeClr val="tx1"/>
                </a:solidFill>
              </a:rPr>
              <a:t> </a:t>
            </a:r>
            <a:r>
              <a:rPr lang="sk-SK" sz="1050" b="1" dirty="0" err="1">
                <a:solidFill>
                  <a:schemeClr val="tx1"/>
                </a:solidFill>
              </a:rPr>
              <a:t>energy</a:t>
            </a:r>
            <a:r>
              <a:rPr lang="sk-SK" sz="1050" b="1" dirty="0">
                <a:solidFill>
                  <a:schemeClr val="tx1"/>
                </a:solidFill>
              </a:rPr>
              <a:t> </a:t>
            </a:r>
            <a:r>
              <a:rPr lang="sk-SK" sz="1050" b="1" dirty="0" err="1">
                <a:solidFill>
                  <a:schemeClr val="tx1"/>
                </a:solidFill>
              </a:rPr>
              <a:t>composition</a:t>
            </a:r>
            <a:endParaRPr lang="en-GB" sz="1050" b="1" dirty="0">
              <a:solidFill>
                <a:schemeClr val="tx1"/>
              </a:solidFill>
            </a:endParaRPr>
          </a:p>
        </c:rich>
      </c:tx>
      <c:overlay val="0"/>
      <c:spPr>
        <a:noFill/>
        <a:ln>
          <a:noFill/>
        </a:ln>
        <a:effectLst/>
      </c:spPr>
      <c:txPr>
        <a:bodyPr rot="0" spcFirstLastPara="1" vertOverflow="ellipsis" vert="horz" wrap="square" anchor="ctr" anchorCtr="1"/>
        <a:lstStyle/>
        <a:p>
          <a:pPr>
            <a:defRPr lang="en-US" sz="1050" b="1" i="0" u="none" strike="noStrike" kern="1200" spc="0" baseline="0">
              <a:solidFill>
                <a:schemeClr val="tx1"/>
              </a:solidFill>
              <a:latin typeface="+mn-lt"/>
              <a:ea typeface="+mn-ea"/>
              <a:cs typeface="+mn-cs"/>
            </a:defRPr>
          </a:pPr>
          <a:endParaRPr lang="sk-SK"/>
        </a:p>
      </c:txPr>
    </c:title>
    <c:autoTitleDeleted val="0"/>
    <c:plotArea>
      <c:layout>
        <c:manualLayout>
          <c:layoutTarget val="inner"/>
          <c:xMode val="edge"/>
          <c:yMode val="edge"/>
          <c:x val="0.28172620565266282"/>
          <c:y val="0.35034550763924088"/>
          <c:w val="0.46053278185406604"/>
          <c:h val="0.4641894181384848"/>
        </c:manualLayout>
      </c:layout>
      <c:pieChart>
        <c:varyColors val="1"/>
        <c:ser>
          <c:idx val="0"/>
          <c:order val="0"/>
          <c:dPt>
            <c:idx val="0"/>
            <c:bubble3D val="0"/>
            <c:spPr>
              <a:solidFill>
                <a:srgbClr val="FFC000"/>
              </a:solidFill>
              <a:ln w="19050">
                <a:solidFill>
                  <a:schemeClr val="accent5"/>
                </a:solidFill>
              </a:ln>
              <a:effectLst/>
            </c:spPr>
            <c:extLst>
              <c:ext xmlns:c16="http://schemas.microsoft.com/office/drawing/2014/chart" uri="{C3380CC4-5D6E-409C-BE32-E72D297353CC}">
                <c16:uniqueId val="{00000001-E99A-4C44-A584-CAB15723D3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9A-4C44-A584-CAB15723D3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9A-4C44-A584-CAB15723D3BB}"/>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E99A-4C44-A584-CAB15723D3BB}"/>
              </c:ext>
            </c:extLst>
          </c:dPt>
          <c:dLbls>
            <c:dLbl>
              <c:idx val="0"/>
              <c:layout>
                <c:manualLayout>
                  <c:x val="-0.42997516454668233"/>
                  <c:y val="3.0524600524638588E-2"/>
                </c:manualLayout>
              </c:layout>
              <c:tx>
                <c:rich>
                  <a:bodyPr/>
                  <a:lstStyle/>
                  <a:p>
                    <a:r>
                      <a:rPr lang="en-US" dirty="0" err="1"/>
                      <a:t>Photovoltaics</a:t>
                    </a:r>
                    <a:r>
                      <a:rPr lang="en-US"/>
                      <a:t>
4%</a:t>
                    </a:r>
                  </a:p>
                </c:rich>
              </c:tx>
              <c:showLegendKey val="0"/>
              <c:showVal val="0"/>
              <c:showCatName val="1"/>
              <c:showSerName val="0"/>
              <c:showPercent val="1"/>
              <c:showBubbleSize val="0"/>
              <c:extLst>
                <c:ext xmlns:c15="http://schemas.microsoft.com/office/drawing/2012/chart" uri="{CE6537A1-D6FC-4f65-9D91-7224C49458BB}">
                  <c15:layout>
                    <c:manualLayout>
                      <c:w val="0.28540411909685826"/>
                      <c:h val="0.16456633556311082"/>
                    </c:manualLayout>
                  </c15:layout>
                  <c15:showDataLabelsRange val="0"/>
                </c:ext>
                <c:ext xmlns:c16="http://schemas.microsoft.com/office/drawing/2014/chart" uri="{C3380CC4-5D6E-409C-BE32-E72D297353CC}">
                  <c16:uniqueId val="{00000001-E99A-4C44-A584-CAB15723D3BB}"/>
                </c:ext>
              </c:extLst>
            </c:dLbl>
            <c:dLbl>
              <c:idx val="1"/>
              <c:layout>
                <c:manualLayout>
                  <c:x val="-0.1151305513848362"/>
                  <c:y val="-6.5058612563152707E-2"/>
                </c:manualLayout>
              </c:layout>
              <c:tx>
                <c:rich>
                  <a:bodyPr/>
                  <a:lstStyle/>
                  <a:p>
                    <a:r>
                      <a:rPr lang="en-US" dirty="0" err="1"/>
                      <a:t>Wind</a:t>
                    </a:r>
                    <a:r>
                      <a:rPr lang="en-US" dirty="0"/>
                      <a:t> </a:t>
                    </a:r>
                    <a:r>
                      <a:rPr lang="en-US"/>
                      <a:t>- </a:t>
                    </a:r>
                    <a:r>
                      <a:rPr lang="en-US" dirty="0" err="1"/>
                      <a:t>offshore</a:t>
                    </a:r>
                    <a:r>
                      <a:rPr lang="en-US"/>
                      <a:t>
4%</a:t>
                    </a:r>
                  </a:p>
                </c:rich>
              </c:tx>
              <c:showLegendKey val="0"/>
              <c:showVal val="0"/>
              <c:showCatName val="1"/>
              <c:showSerName val="0"/>
              <c:showPercent val="1"/>
              <c:showBubbleSize val="0"/>
              <c:extLst>
                <c:ext xmlns:c15="http://schemas.microsoft.com/office/drawing/2012/chart" uri="{CE6537A1-D6FC-4f65-9D91-7224C49458BB}">
                  <c15:layout>
                    <c:manualLayout>
                      <c:w val="0.394562641056876"/>
                      <c:h val="0.16318811225286209"/>
                    </c:manualLayout>
                  </c15:layout>
                  <c15:showDataLabelsRange val="0"/>
                </c:ext>
                <c:ext xmlns:c16="http://schemas.microsoft.com/office/drawing/2014/chart" uri="{C3380CC4-5D6E-409C-BE32-E72D297353CC}">
                  <c16:uniqueId val="{00000003-E99A-4C44-A584-CAB15723D3BB}"/>
                </c:ext>
              </c:extLst>
            </c:dLbl>
            <c:dLbl>
              <c:idx val="2"/>
              <c:layout>
                <c:manualLayout>
                  <c:x val="0.17326232093449304"/>
                  <c:y val="0.25594520610530075"/>
                </c:manualLayout>
              </c:layout>
              <c:tx>
                <c:rich>
                  <a:bodyPr/>
                  <a:lstStyle/>
                  <a:p>
                    <a:r>
                      <a:rPr lang="en-US" dirty="0" err="1"/>
                      <a:t>Wind</a:t>
                    </a:r>
                    <a:r>
                      <a:rPr lang="en-US"/>
                      <a:t> - </a:t>
                    </a:r>
                    <a:r>
                      <a:rPr lang="en-US" dirty="0" err="1"/>
                      <a:t>onshore</a:t>
                    </a:r>
                    <a:r>
                      <a:rPr lang="en-US"/>
                      <a:t>
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E99A-4C44-A584-CAB15723D3BB}"/>
                </c:ext>
              </c:extLst>
            </c:dLbl>
            <c:dLbl>
              <c:idx val="3"/>
              <c:layout>
                <c:manualLayout>
                  <c:x val="3.0015958903462812E-3"/>
                  <c:y val="1.248662704591921E-2"/>
                </c:manualLayout>
              </c:layout>
              <c:tx>
                <c:rich>
                  <a:bodyPr/>
                  <a:lstStyle/>
                  <a:p>
                    <a:r>
                      <a:rPr lang="en-US" dirty="0" err="1"/>
                      <a:t>Water</a:t>
                    </a:r>
                    <a:r>
                      <a:rPr lang="en-US"/>
                      <a:t>
90%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E99A-4C44-A584-CAB15723D3BB}"/>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mn-lt"/>
                    <a:ea typeface="+mn-ea"/>
                    <a:cs typeface="+mn-cs"/>
                  </a:defRPr>
                </a:pPr>
                <a:endParaRPr lang="sk-SK"/>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Vyhodnotenie!$F$4:$F$7</c:f>
              <c:strCache>
                <c:ptCount val="4"/>
                <c:pt idx="0">
                  <c:v>Fotovoltika</c:v>
                </c:pt>
                <c:pt idx="1">
                  <c:v>Veterná - Na mori</c:v>
                </c:pt>
                <c:pt idx="2">
                  <c:v>Veterná - Na pevnine</c:v>
                </c:pt>
                <c:pt idx="3">
                  <c:v>Vodná</c:v>
                </c:pt>
              </c:strCache>
            </c:strRef>
          </c:cat>
          <c:val>
            <c:numRef>
              <c:f>Vyhodnotenie!$G$4:$G$7</c:f>
              <c:numCache>
                <c:formatCode>General</c:formatCode>
                <c:ptCount val="4"/>
                <c:pt idx="0">
                  <c:v>4022</c:v>
                </c:pt>
                <c:pt idx="1">
                  <c:v>4100</c:v>
                </c:pt>
                <c:pt idx="2">
                  <c:v>1960</c:v>
                </c:pt>
                <c:pt idx="3">
                  <c:v>85576</c:v>
                </c:pt>
              </c:numCache>
            </c:numRef>
          </c:val>
          <c:extLst>
            <c:ext xmlns:c16="http://schemas.microsoft.com/office/drawing/2014/chart" uri="{C3380CC4-5D6E-409C-BE32-E72D297353CC}">
              <c16:uniqueId val="{00000008-E99A-4C44-A584-CAB15723D3B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Regiony_tabuľky_24!$AI$11:$AI$13</cx:f>
        <cx:lvl ptCount="3">
          <cx:pt idx="0">Ľudský kapitál</cx:pt>
          <cx:pt idx="1">Obehovosť</cx:pt>
          <cx:pt idx="2">Nákup</cx:pt>
        </cx:lvl>
      </cx:strDim>
      <cx:numDim type="size">
        <cx:f>Regiony_tabuľky_24!$AJ$11:$AJ$13</cx:f>
        <cx:lvl ptCount="3" formatCode="# ##0">
          <cx:pt idx="0">1043747.0599999998</cx:pt>
          <cx:pt idx="1">677923.56000000006</cx:pt>
          <cx:pt idx="2">30963722.122773819</cx:pt>
        </cx:lvl>
      </cx:numDim>
    </cx:data>
  </cx:chartData>
  <cx:chart>
    <cx:title pos="t" align="ctr" overlay="0">
      <cx:tx>
        <cx:rich>
          <a:bodyPr spcFirstLastPara="1" vertOverflow="ellipsis" horzOverflow="overflow" wrap="square" lIns="0" tIns="0" rIns="0" bIns="0" anchor="ctr" anchorCtr="1"/>
          <a:lstStyle/>
          <a:p>
            <a:pPr algn="ctr" rtl="0">
              <a:defRPr/>
            </a:pPr>
            <a:r>
              <a:rPr lang="sk-SK" sz="1100" b="1" i="0" u="none" strike="noStrike" baseline="0" dirty="0">
                <a:solidFill>
                  <a:sysClr val="windowText" lastClr="000000">
                    <a:lumMod val="65000"/>
                    <a:lumOff val="35000"/>
                  </a:sysClr>
                </a:solidFill>
                <a:latin typeface="+mj-lt"/>
              </a:rPr>
              <a:t>Rozdelenie ekonomickej hodnoty Lidlu v okrese Komárno</a:t>
            </a:r>
            <a:endParaRPr lang="en-US" sz="1100" b="1" i="0" u="none" strike="noStrike" baseline="0" dirty="0">
              <a:solidFill>
                <a:sysClr val="windowText" lastClr="000000">
                  <a:lumMod val="65000"/>
                  <a:lumOff val="35000"/>
                </a:sysClr>
              </a:solidFill>
              <a:latin typeface="+mj-lt"/>
            </a:endParaRPr>
          </a:p>
        </cx:rich>
      </cx:tx>
    </cx:title>
    <cx:plotArea>
      <cx:plotAreaRegion>
        <cx:series layoutId="treemap" uniqueId="{706B85A2-E3AC-4890-A1D7-3D197A5C3A11}">
          <cx:dataId val="0"/>
          <cx:layoutPr/>
        </cx:series>
      </cx:plotAreaRegion>
    </cx:plotArea>
    <cx:legend pos="t" align="ctr" overlay="0">
      <cx:txPr>
        <a:bodyPr spcFirstLastPara="1" vertOverflow="ellipsis" horzOverflow="overflow" wrap="square" lIns="0" tIns="0" rIns="0" bIns="0" anchor="ctr" anchorCtr="1"/>
        <a:lstStyle/>
        <a:p>
          <a:pPr algn="ctr" rtl="0">
            <a:defRPr b="1">
              <a:solidFill>
                <a:schemeClr val="tx1"/>
              </a:solidFill>
            </a:defRPr>
          </a:pPr>
          <a:endParaRPr lang="en-US" sz="900" b="1" i="0" u="none" strike="noStrike" baseline="0">
            <a:solidFill>
              <a:schemeClr val="tx1"/>
            </a:solidFill>
            <a:latin typeface="Arial"/>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3_77F734EE.xml><?xml version="1.0" encoding="utf-8"?>
<p188:cmLst xmlns:a="http://schemas.openxmlformats.org/drawingml/2006/main" xmlns:r="http://schemas.openxmlformats.org/officeDocument/2006/relationships" xmlns:p188="http://schemas.microsoft.com/office/powerpoint/2018/8/main">
  <p188:cm id="{2D806C9C-2FBB-4230-A71C-F5D945995646}" authorId="{4A2D7D72-C590-F13C-B877-46AFE4392170}" created="2025-08-07T12:07:19.675">
    <ac:deMkLst xmlns:ac="http://schemas.microsoft.com/office/drawing/2013/main/command">
      <pc:docMk xmlns:pc="http://schemas.microsoft.com/office/powerpoint/2013/main/command"/>
      <pc:sldMk xmlns:pc="http://schemas.microsoft.com/office/powerpoint/2013/main/command" cId="2012689646" sldId="307"/>
      <ac:spMk id="6" creationId="{EA450936-27D4-44BE-859C-2E0212D91A2E}"/>
    </ac:deMkLst>
    <p188:txBody>
      <a:bodyPr/>
      <a:lstStyle/>
      <a:p>
        <a:r>
          <a:rPr lang="sk-SK"/>
          <a:t>Stranu upraviť, aby sme tam nemali graf cez text alebo dať iný typ grafu?</a:t>
        </a:r>
      </a:p>
    </p188:txBody>
  </p188:cm>
</p188:cmLst>
</file>

<file path=ppt/comments/modernComment_143_F1819890.xml><?xml version="1.0" encoding="utf-8"?>
<p188:cmLst xmlns:a="http://schemas.openxmlformats.org/drawingml/2006/main" xmlns:r="http://schemas.openxmlformats.org/officeDocument/2006/relationships" xmlns:p188="http://schemas.microsoft.com/office/powerpoint/2018/8/main">
  <p188:cm id="{3ACB291B-EE29-43D9-9BA8-0BB9D4069171}" authorId="{4A2D7D72-C590-F13C-B877-46AFE4392170}" created="2025-08-07T12:05:38.110">
    <ac:deMkLst xmlns:ac="http://schemas.microsoft.com/office/drawing/2013/main/command">
      <pc:docMk xmlns:pc="http://schemas.microsoft.com/office/powerpoint/2013/main/command"/>
      <pc:sldMk xmlns:pc="http://schemas.microsoft.com/office/powerpoint/2013/main/command" cId="4051802256" sldId="323"/>
      <ac:graphicFrameMk id="14" creationId="{F85D4CB8-2F2C-B486-F695-875CA94FFD1C}"/>
    </ac:deMkLst>
    <p188:txBody>
      <a:bodyPr/>
      <a:lstStyle/>
      <a:p>
        <a:r>
          <a:rPr lang="sk-SK"/>
          <a:t>Relations prosím preložiť v legende "Príspevok štátu" ako State support 2024</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9AAD27-AF1E-3276-F64C-E24DD3C9D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C106297-72C7-0612-7611-0739473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1FD7E-7453-412A-9D9A-67248BEACEC8}" type="datetimeFigureOut">
              <a:rPr lang="en-GB" smtClean="0"/>
              <a:pPr/>
              <a:t>07/08/2025</a:t>
            </a:fld>
            <a:endParaRPr lang="en-GB"/>
          </a:p>
        </p:txBody>
      </p:sp>
      <p:sp>
        <p:nvSpPr>
          <p:cNvPr id="4" name="Footer Placeholder 3">
            <a:extLst>
              <a:ext uri="{FF2B5EF4-FFF2-40B4-BE49-F238E27FC236}">
                <a16:creationId xmlns:a16="http://schemas.microsoft.com/office/drawing/2014/main" id="{657DE446-DCD2-634E-6E7D-2B6CC9FA7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E7209B-478D-FE16-8BB2-A67423D4E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B360-C774-49CA-835F-5A4EA981ED5F}" type="slidenum">
              <a:rPr lang="en-GB" smtClean="0"/>
              <a:pPr/>
              <a:t>‹#›</a:t>
            </a:fld>
            <a:endParaRPr lang="en-GB"/>
          </a:p>
        </p:txBody>
      </p:sp>
    </p:spTree>
    <p:extLst>
      <p:ext uri="{BB962C8B-B14F-4D97-AF65-F5344CB8AC3E}">
        <p14:creationId xmlns:p14="http://schemas.microsoft.com/office/powerpoint/2010/main" val="37050062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5BF1-9CEA-4069-8947-4F338367F244}" type="datetimeFigureOut">
              <a:rPr lang="en-GB" smtClean="0"/>
              <a:pPr/>
              <a:t>07/08/2025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52C4-8DDB-4486-9682-2F893AB472AD}" type="slidenum">
              <a:rPr lang="en-GB" smtClean="0"/>
              <a:pPr/>
              <a:t>‹#›</a:t>
            </a:fld>
            <a:endParaRPr lang="en-GB"/>
          </a:p>
        </p:txBody>
      </p:sp>
    </p:spTree>
    <p:extLst>
      <p:ext uri="{BB962C8B-B14F-4D97-AF65-F5344CB8AC3E}">
        <p14:creationId xmlns:p14="http://schemas.microsoft.com/office/powerpoint/2010/main" val="15925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1143000"/>
            <a:ext cx="21812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5652C4-8DDB-4486-9682-2F893AB472AD}" type="slidenum">
              <a:rPr lang="en-GB" smtClean="0"/>
              <a:pPr/>
              <a:t>2</a:t>
            </a:fld>
            <a:endParaRPr lang="en-GB"/>
          </a:p>
        </p:txBody>
      </p:sp>
    </p:spTree>
    <p:extLst>
      <p:ext uri="{BB962C8B-B14F-4D97-AF65-F5344CB8AC3E}">
        <p14:creationId xmlns:p14="http://schemas.microsoft.com/office/powerpoint/2010/main" val="778950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432001" y="5734800"/>
            <a:ext cx="6738315" cy="383341"/>
          </a:xfrm>
        </p:spPr>
        <p:txBody>
          <a:bodyPr anchor="t"/>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432001" y="6131019"/>
            <a:ext cx="6738315" cy="383341"/>
          </a:xfrm>
        </p:spPr>
        <p:txBody>
          <a:bodyPr anchor="ctr"/>
          <a:lstStyle>
            <a:lvl1pPr marL="0" indent="0" algn="l">
              <a:buNone/>
              <a:defRPr sz="2400" b="1"/>
            </a:lvl1pPr>
            <a:lvl2pPr marL="283522" indent="0" algn="ctr">
              <a:buNone/>
              <a:defRPr sz="1240"/>
            </a:lvl2pPr>
            <a:lvl3pPr marL="567044" indent="0" algn="ctr">
              <a:buNone/>
              <a:defRPr sz="1117"/>
            </a:lvl3pPr>
            <a:lvl4pPr marL="850566" indent="0" algn="ctr">
              <a:buNone/>
              <a:defRPr sz="992"/>
            </a:lvl4pPr>
            <a:lvl5pPr marL="1134088" indent="0" algn="ctr">
              <a:buNone/>
              <a:defRPr sz="992"/>
            </a:lvl5pPr>
            <a:lvl6pPr marL="1417610" indent="0" algn="ctr">
              <a:buNone/>
              <a:defRPr sz="992"/>
            </a:lvl6pPr>
            <a:lvl7pPr marL="1701131" indent="0" algn="ctr">
              <a:buNone/>
              <a:defRPr sz="992"/>
            </a:lvl7pPr>
            <a:lvl8pPr marL="1984654" indent="0" algn="ctr">
              <a:buNone/>
              <a:defRPr sz="992"/>
            </a:lvl8pPr>
            <a:lvl9pPr marL="2268175" indent="0" algn="ctr">
              <a:buNone/>
              <a:defRPr sz="992"/>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192991" y="196851"/>
            <a:ext cx="7180947" cy="5149056"/>
          </a:xfrm>
          <a:solidFill>
            <a:schemeClr val="bg1">
              <a:lumMod val="95000"/>
            </a:schemeClr>
          </a:solidFill>
        </p:spPr>
        <p:txBody>
          <a:bodyPr anchor="ctr"/>
          <a:lstStyle>
            <a:lvl1pPr marL="0" indent="0" algn="ctr">
              <a:buNone/>
              <a:defRPr/>
            </a:lvl1pPr>
          </a:lstStyle>
          <a:p>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432000" y="7049023"/>
            <a:ext cx="5580468" cy="282902"/>
          </a:xfrm>
        </p:spPr>
        <p:txBody>
          <a:bodyPr/>
          <a:lstStyle>
            <a:lvl1pPr marL="0" indent="0">
              <a:buNone/>
              <a:defRPr sz="1240">
                <a:solidFill>
                  <a:schemeClr val="tx1"/>
                </a:solidFill>
              </a:defRPr>
            </a:lvl1pPr>
          </a:lstStyle>
          <a:p>
            <a:pPr lvl="0"/>
            <a:r>
              <a:rPr lang="en-US"/>
              <a:t>Name, Date, Year</a:t>
            </a:r>
            <a:endParaRPr lang="en-GB"/>
          </a:p>
        </p:txBody>
      </p:sp>
      <p:pic>
        <p:nvPicPr>
          <p:cNvPr id="6" name="Picture 5" descr="Blue and black text on a black background&#10;&#10;AI-generated content may be incorrect.">
            <a:extLst>
              <a:ext uri="{FF2B5EF4-FFF2-40B4-BE49-F238E27FC236}">
                <a16:creationId xmlns:a16="http://schemas.microsoft.com/office/drawing/2014/main" id="{C7D8E453-BAB6-1C8B-7634-65B9A43F44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6948" y="9501047"/>
            <a:ext cx="1764249" cy="980913"/>
          </a:xfrm>
          <a:prstGeom prst="rect">
            <a:avLst/>
          </a:prstGeom>
        </p:spPr>
      </p:pic>
    </p:spTree>
    <p:extLst>
      <p:ext uri="{BB962C8B-B14F-4D97-AF65-F5344CB8AC3E}">
        <p14:creationId xmlns:p14="http://schemas.microsoft.com/office/powerpoint/2010/main" val="2657924478"/>
      </p:ext>
    </p:extLst>
  </p:cSld>
  <p:clrMapOvr>
    <a:masterClrMapping/>
  </p:clrMapOvr>
  <p:transition>
    <p:fade/>
  </p:transition>
  <p:extLst>
    <p:ext uri="{DCECCB84-F9BA-43D5-87BE-67443E8EF086}">
      <p15:sldGuideLst xmlns:p15="http://schemas.microsoft.com/office/powerpoint/2012/main">
        <p15:guide id="1" orient="horz" pos="3368"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F48DD7C-67A5-E10B-0AF2-DA4BFF2AE9A0}"/>
              </a:ext>
            </a:extLst>
          </p:cNvPr>
          <p:cNvSpPr>
            <a:spLocks noGrp="1"/>
          </p:cNvSpPr>
          <p:nvPr>
            <p:ph type="pic" sz="quarter" idx="25"/>
          </p:nvPr>
        </p:nvSpPr>
        <p:spPr>
          <a:xfrm>
            <a:off x="0" y="0"/>
            <a:ext cx="7559675" cy="1908000"/>
          </a:xfrm>
          <a:solidFill>
            <a:schemeClr val="bg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948A3D8-05FE-043F-D0E4-40CB43777F45}"/>
              </a:ext>
            </a:extLst>
          </p:cNvPr>
          <p:cNvSpPr>
            <a:spLocks noGrp="1"/>
          </p:cNvSpPr>
          <p:nvPr>
            <p:ph type="title"/>
          </p:nvPr>
        </p:nvSpPr>
        <p:spPr>
          <a:xfrm>
            <a:off x="431801" y="2412000"/>
            <a:ext cx="6661150" cy="360000"/>
          </a:xfrm>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A9F0EFA-5DFD-6945-6571-5AEAFDCA628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709B5BF-89D6-5FEA-5256-EFA2A8D75CBC}"/>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FEF9A7AF-460F-846E-566E-0973171A70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2D68CB3-3282-2EEC-F3EF-C7E1F09685C9}"/>
              </a:ext>
            </a:extLst>
          </p:cNvPr>
          <p:cNvSpPr>
            <a:spLocks noGrp="1"/>
          </p:cNvSpPr>
          <p:nvPr>
            <p:ph type="body" sz="quarter" idx="13" hasCustomPrompt="1"/>
          </p:nvPr>
        </p:nvSpPr>
        <p:spPr>
          <a:xfrm>
            <a:off x="421915" y="2847533"/>
            <a:ext cx="6671036" cy="720000"/>
          </a:xfrm>
        </p:spPr>
        <p:txBody>
          <a:bodyPr anchor="t"/>
          <a:lstStyle>
            <a:lvl1pPr marL="0" indent="0">
              <a:buNone/>
              <a:defRPr sz="1600" b="0">
                <a:solidFill>
                  <a:schemeClr val="tx2"/>
                </a:solidFill>
              </a:defRPr>
            </a:lvl1pPr>
            <a:lvl2pPr>
              <a:defRPr sz="1488" b="1"/>
            </a:lvl2pPr>
            <a:lvl3pPr>
              <a:defRPr sz="1488" b="1"/>
            </a:lvl3pPr>
            <a:lvl4pPr>
              <a:defRPr sz="1488" b="1"/>
            </a:lvl4pPr>
            <a:lvl5pPr>
              <a:defRPr sz="1488" b="1"/>
            </a:lvl5pPr>
          </a:lstStyle>
          <a:p>
            <a:pPr lvl="0"/>
            <a:r>
              <a:rPr lang="en-US"/>
              <a:t>Subtitle</a:t>
            </a:r>
            <a:endParaRPr lang="en-GB"/>
          </a:p>
        </p:txBody>
      </p:sp>
      <p:sp>
        <p:nvSpPr>
          <p:cNvPr id="10" name="Text Placeholder 9">
            <a:extLst>
              <a:ext uri="{FF2B5EF4-FFF2-40B4-BE49-F238E27FC236}">
                <a16:creationId xmlns:a16="http://schemas.microsoft.com/office/drawing/2014/main" id="{16B54DCE-AF65-A869-68C1-AFBD91E75121}"/>
              </a:ext>
            </a:extLst>
          </p:cNvPr>
          <p:cNvSpPr>
            <a:spLocks noGrp="1"/>
          </p:cNvSpPr>
          <p:nvPr>
            <p:ph type="body" sz="quarter" idx="27"/>
          </p:nvPr>
        </p:nvSpPr>
        <p:spPr>
          <a:xfrm>
            <a:off x="431801" y="3816000"/>
            <a:ext cx="6671036" cy="642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0B6FFE9D-8B97-F880-024E-FCA6FEAD6439}"/>
              </a:ext>
            </a:extLst>
          </p:cNvPr>
          <p:cNvSpPr>
            <a:spLocks noGrp="1"/>
          </p:cNvSpPr>
          <p:nvPr>
            <p:ph type="body" sz="quarter" idx="26" hasCustomPrompt="1"/>
          </p:nvPr>
        </p:nvSpPr>
        <p:spPr>
          <a:xfrm>
            <a:off x="5434047" y="283593"/>
            <a:ext cx="1658903" cy="1340814"/>
          </a:xfrm>
        </p:spPr>
        <p:txBody>
          <a:bodyPr lIns="0" tIns="0" rIns="0" bIns="0" numCol="1" anchor="ctr">
            <a:noAutofit/>
          </a:bodyPr>
          <a:lstStyle>
            <a:lvl1pPr marL="0" indent="0" algn="r">
              <a:spcBef>
                <a:spcPts val="0"/>
              </a:spcBef>
              <a:buNone/>
              <a:defRPr sz="9300" b="1">
                <a:solidFill>
                  <a:schemeClr val="bg1"/>
                </a:solidFill>
              </a:defRPr>
            </a:lvl1pPr>
          </a:lstStyle>
          <a:p>
            <a:pPr lvl="0"/>
            <a:r>
              <a:rPr lang="en-US"/>
              <a:t>XX</a:t>
            </a:r>
          </a:p>
        </p:txBody>
      </p:sp>
    </p:spTree>
    <p:extLst>
      <p:ext uri="{BB962C8B-B14F-4D97-AF65-F5344CB8AC3E}">
        <p14:creationId xmlns:p14="http://schemas.microsoft.com/office/powerpoint/2010/main" val="19905065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BB93-0F3C-1CB9-C545-CA56ABCED402}"/>
              </a:ext>
            </a:extLst>
          </p:cNvPr>
          <p:cNvSpPr>
            <a:spLocks noGrp="1"/>
          </p:cNvSpPr>
          <p:nvPr>
            <p:ph type="title"/>
          </p:nvPr>
        </p:nvSpPr>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F768DF6-21BF-2678-5955-A610BE971C6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0F735E1-4C79-DCA3-A1F4-4189654035D3}"/>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3850CEEB-6BEE-8E0D-EC5F-73B1BD137DDD}"/>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C8C638BA-BF9C-8F11-E836-374A0EDE6D6E}"/>
              </a:ext>
            </a:extLst>
          </p:cNvPr>
          <p:cNvSpPr>
            <a:spLocks noGrp="1"/>
          </p:cNvSpPr>
          <p:nvPr>
            <p:ph type="body" sz="quarter" idx="13"/>
          </p:nvPr>
        </p:nvSpPr>
        <p:spPr>
          <a:xfrm>
            <a:off x="431800" y="1743700"/>
            <a:ext cx="6661150" cy="8498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F66CD5AB-4BC7-1435-820D-F41002378F2D}"/>
              </a:ext>
            </a:extLst>
          </p:cNvPr>
          <p:cNvSpPr>
            <a:spLocks noGrp="1"/>
          </p:cNvSpPr>
          <p:nvPr>
            <p:ph type="body" sz="quarter" idx="14" hasCustomPrompt="1"/>
          </p:nvPr>
        </p:nvSpPr>
        <p:spPr>
          <a:xfrm>
            <a:off x="431801" y="807663"/>
            <a:ext cx="6661150" cy="720000"/>
          </a:xfrm>
        </p:spPr>
        <p:txBody>
          <a:bodyPr anchor="t"/>
          <a:lstStyle>
            <a:lvl1pPr marL="0" indent="0">
              <a:buNone/>
              <a:defRPr sz="1600" b="0">
                <a:solidFill>
                  <a:schemeClr val="tx2"/>
                </a:solidFill>
              </a:defRPr>
            </a:lvl1pPr>
            <a:lvl2pPr>
              <a:defRPr sz="1488" b="1"/>
            </a:lvl2pPr>
            <a:lvl3pPr>
              <a:defRPr sz="1488" b="1"/>
            </a:lvl3pPr>
            <a:lvl4pPr>
              <a:defRPr sz="1488" b="1"/>
            </a:lvl4pPr>
            <a:lvl5pPr>
              <a:defRPr sz="1488" b="1"/>
            </a:lvl5pPr>
          </a:lstStyle>
          <a:p>
            <a:pPr lvl="0"/>
            <a:r>
              <a:rPr lang="en-US"/>
              <a:t>Subtitle</a:t>
            </a:r>
            <a:endParaRPr lang="en-GB"/>
          </a:p>
        </p:txBody>
      </p:sp>
    </p:spTree>
    <p:extLst>
      <p:ext uri="{BB962C8B-B14F-4D97-AF65-F5344CB8AC3E}">
        <p14:creationId xmlns:p14="http://schemas.microsoft.com/office/powerpoint/2010/main" val="18464788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BB93-0F3C-1CB9-C545-CA56ABCED402}"/>
              </a:ext>
            </a:extLst>
          </p:cNvPr>
          <p:cNvSpPr>
            <a:spLocks noGrp="1"/>
          </p:cNvSpPr>
          <p:nvPr>
            <p:ph type="title"/>
          </p:nvPr>
        </p:nvSpPr>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F768DF6-21BF-2678-5955-A610BE971C6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0F735E1-4C79-DCA3-A1F4-4189654035D3}"/>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3850CEEB-6BEE-8E0D-EC5F-73B1BD137DDD}"/>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C8C638BA-BF9C-8F11-E836-374A0EDE6D6E}"/>
              </a:ext>
            </a:extLst>
          </p:cNvPr>
          <p:cNvSpPr>
            <a:spLocks noGrp="1"/>
          </p:cNvSpPr>
          <p:nvPr>
            <p:ph type="body" sz="quarter" idx="13"/>
          </p:nvPr>
        </p:nvSpPr>
        <p:spPr>
          <a:xfrm>
            <a:off x="428103" y="1743700"/>
            <a:ext cx="6664847" cy="5909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579AD685-807D-4BED-D05D-E5AF19428A9D}"/>
              </a:ext>
            </a:extLst>
          </p:cNvPr>
          <p:cNvSpPr>
            <a:spLocks noGrp="1"/>
          </p:cNvSpPr>
          <p:nvPr>
            <p:ph type="pic" sz="quarter" idx="16"/>
          </p:nvPr>
        </p:nvSpPr>
        <p:spPr>
          <a:xfrm>
            <a:off x="0" y="7868113"/>
            <a:ext cx="7560419" cy="2160000"/>
          </a:xfrm>
          <a:solidFill>
            <a:schemeClr val="bg1">
              <a:lumMod val="95000"/>
            </a:schemeClr>
          </a:solidFill>
        </p:spPr>
        <p:txBody>
          <a:bodyPr anchor="ctr"/>
          <a:lstStyle>
            <a:lvl1pPr marL="0" indent="0" algn="ctr">
              <a:buNone/>
              <a:defRPr/>
            </a:lvl1pPr>
          </a:lstStyle>
          <a:p>
            <a:endParaRPr lang="en-GB"/>
          </a:p>
        </p:txBody>
      </p:sp>
      <p:sp>
        <p:nvSpPr>
          <p:cNvPr id="8" name="Text Placeholder 6">
            <a:extLst>
              <a:ext uri="{FF2B5EF4-FFF2-40B4-BE49-F238E27FC236}">
                <a16:creationId xmlns:a16="http://schemas.microsoft.com/office/drawing/2014/main" id="{D38A15ED-BC21-2FA6-592B-C2159A67B447}"/>
              </a:ext>
            </a:extLst>
          </p:cNvPr>
          <p:cNvSpPr>
            <a:spLocks noGrp="1"/>
          </p:cNvSpPr>
          <p:nvPr>
            <p:ph type="body" sz="quarter" idx="14" hasCustomPrompt="1"/>
          </p:nvPr>
        </p:nvSpPr>
        <p:spPr>
          <a:xfrm>
            <a:off x="431801" y="807663"/>
            <a:ext cx="6612944" cy="720000"/>
          </a:xfrm>
        </p:spPr>
        <p:txBody>
          <a:bodyPr anchor="t"/>
          <a:lstStyle>
            <a:lvl1pPr marL="0" indent="0">
              <a:buNone/>
              <a:defRPr sz="1600" b="0">
                <a:solidFill>
                  <a:schemeClr val="tx2"/>
                </a:solidFill>
              </a:defRPr>
            </a:lvl1pPr>
            <a:lvl2pPr>
              <a:defRPr sz="1488" b="1"/>
            </a:lvl2pPr>
            <a:lvl3pPr>
              <a:defRPr sz="1488" b="1"/>
            </a:lvl3pPr>
            <a:lvl4pPr>
              <a:defRPr sz="1488" b="1"/>
            </a:lvl4pPr>
            <a:lvl5pPr>
              <a:defRPr sz="1488" b="1"/>
            </a:lvl5pPr>
          </a:lstStyle>
          <a:p>
            <a:pPr lvl="0"/>
            <a:r>
              <a:rPr lang="en-US"/>
              <a:t>Subtitle</a:t>
            </a:r>
            <a:endParaRPr lang="en-GB"/>
          </a:p>
        </p:txBody>
      </p:sp>
    </p:spTree>
    <p:extLst>
      <p:ext uri="{BB962C8B-B14F-4D97-AF65-F5344CB8AC3E}">
        <p14:creationId xmlns:p14="http://schemas.microsoft.com/office/powerpoint/2010/main" val="4608832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432545" y="3777214"/>
            <a:ext cx="6661149" cy="56125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23C6B-F584-EFF0-D4B2-F50D4DEE6D6D}"/>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0E8608B-C9BE-0115-D98A-80D843DB3C2B}"/>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C8BE60D8-D1AB-0B88-66B3-B28585C5AA28}"/>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431801" y="4473239"/>
            <a:ext cx="6661149" cy="2479907"/>
          </a:xfrm>
        </p:spPr>
        <p:txBody>
          <a:bodyPr/>
          <a:lstStyle>
            <a:lvl1pPr marL="0" indent="0">
              <a:buNone/>
              <a:defRPr sz="2232" b="1"/>
            </a:lvl1pPr>
            <a:lvl2pPr marL="109275" indent="0">
              <a:buNone/>
              <a:defRPr sz="2232" b="1"/>
            </a:lvl2pPr>
            <a:lvl3pPr marL="221502" indent="0">
              <a:buNone/>
              <a:defRPr sz="2232" b="1"/>
            </a:lvl3pPr>
            <a:lvl4pPr marL="331760" indent="0">
              <a:buNone/>
              <a:defRPr sz="2232" b="1"/>
            </a:lvl4pPr>
            <a:lvl5pPr marL="443988" indent="0">
              <a:buNone/>
              <a:defRPr sz="2232" b="1"/>
            </a:lvl5pPr>
          </a:lstStyle>
          <a:p>
            <a:pPr lvl="0"/>
            <a:r>
              <a:rPr lang="en-US"/>
              <a:t>Click to edit Master text styles</a:t>
            </a:r>
          </a:p>
        </p:txBody>
      </p:sp>
    </p:spTree>
    <p:extLst>
      <p:ext uri="{BB962C8B-B14F-4D97-AF65-F5344CB8AC3E}">
        <p14:creationId xmlns:p14="http://schemas.microsoft.com/office/powerpoint/2010/main" val="21243270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A3D8-05FE-043F-D0E4-40CB43777F45}"/>
              </a:ext>
            </a:extLst>
          </p:cNvPr>
          <p:cNvSpPr>
            <a:spLocks noGrp="1"/>
          </p:cNvSpPr>
          <p:nvPr>
            <p:ph type="title"/>
          </p:nvPr>
        </p:nvSpPr>
        <p:spPr>
          <a:xfrm>
            <a:off x="431801" y="2412000"/>
            <a:ext cx="6661150" cy="360000"/>
          </a:xfrm>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A9F0EFA-5DFD-6945-6571-5AEAFDCA628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709B5BF-89D6-5FEA-5256-EFA2A8D75CBC}"/>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FEF9A7AF-460F-846E-566E-0973171A70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17" name="Picture Placeholder 10">
            <a:extLst>
              <a:ext uri="{FF2B5EF4-FFF2-40B4-BE49-F238E27FC236}">
                <a16:creationId xmlns:a16="http://schemas.microsoft.com/office/drawing/2014/main" id="{2E2DDF0B-6A6A-7D28-2C33-AD6F3529DA23}"/>
              </a:ext>
            </a:extLst>
          </p:cNvPr>
          <p:cNvSpPr>
            <a:spLocks noGrp="1"/>
          </p:cNvSpPr>
          <p:nvPr>
            <p:ph type="pic" sz="quarter" idx="24"/>
          </p:nvPr>
        </p:nvSpPr>
        <p:spPr>
          <a:xfrm>
            <a:off x="444327" y="2983181"/>
            <a:ext cx="787923" cy="992075"/>
          </a:xfrm>
          <a:solidFill>
            <a:schemeClr val="bg1">
              <a:lumMod val="95000"/>
            </a:schemeClr>
          </a:solidFill>
        </p:spPr>
        <p:txBody>
          <a:bodyPr anchor="ctr"/>
          <a:lstStyle>
            <a:lvl1pPr marL="0" indent="0" algn="ctr">
              <a:buNone/>
              <a:defRPr/>
            </a:lvl1pPr>
          </a:lstStyle>
          <a:p>
            <a:endParaRPr lang="en-GB"/>
          </a:p>
        </p:txBody>
      </p:sp>
      <p:cxnSp>
        <p:nvCxnSpPr>
          <p:cNvPr id="18" name="Straight Connector 17">
            <a:extLst>
              <a:ext uri="{FF2B5EF4-FFF2-40B4-BE49-F238E27FC236}">
                <a16:creationId xmlns:a16="http://schemas.microsoft.com/office/drawing/2014/main" id="{26507794-44F3-B0ED-A5BF-66CE83AFA18F}"/>
              </a:ext>
            </a:extLst>
          </p:cNvPr>
          <p:cNvCxnSpPr>
            <a:cxnSpLocks/>
          </p:cNvCxnSpPr>
          <p:nvPr userDrawn="1"/>
        </p:nvCxnSpPr>
        <p:spPr>
          <a:xfrm>
            <a:off x="1326556" y="3975256"/>
            <a:ext cx="576639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E0A5502A-4E57-0FE1-3518-161AED573E90}"/>
              </a:ext>
            </a:extLst>
          </p:cNvPr>
          <p:cNvSpPr>
            <a:spLocks noGrp="1"/>
          </p:cNvSpPr>
          <p:nvPr>
            <p:ph type="body" sz="quarter" idx="27" hasCustomPrompt="1"/>
          </p:nvPr>
        </p:nvSpPr>
        <p:spPr>
          <a:xfrm>
            <a:off x="1326556" y="2983181"/>
            <a:ext cx="2853387" cy="420938"/>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4FDDF05A-7D11-3741-89DD-96B583D2A8AD}"/>
              </a:ext>
            </a:extLst>
          </p:cNvPr>
          <p:cNvSpPr>
            <a:spLocks noGrp="1"/>
          </p:cNvSpPr>
          <p:nvPr>
            <p:ph type="body" sz="quarter" idx="28" hasCustomPrompt="1"/>
          </p:nvPr>
        </p:nvSpPr>
        <p:spPr>
          <a:xfrm>
            <a:off x="1326556" y="3432182"/>
            <a:ext cx="2853387" cy="420938"/>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Text Placeholder 12">
            <a:extLst>
              <a:ext uri="{FF2B5EF4-FFF2-40B4-BE49-F238E27FC236}">
                <a16:creationId xmlns:a16="http://schemas.microsoft.com/office/drawing/2014/main" id="{5F8B73E0-4C44-BCD3-0080-9196A872F975}"/>
              </a:ext>
            </a:extLst>
          </p:cNvPr>
          <p:cNvSpPr>
            <a:spLocks noGrp="1"/>
          </p:cNvSpPr>
          <p:nvPr>
            <p:ph type="body" sz="quarter" idx="29" hasCustomPrompt="1"/>
          </p:nvPr>
        </p:nvSpPr>
        <p:spPr>
          <a:xfrm>
            <a:off x="4355903" y="2983181"/>
            <a:ext cx="2737047" cy="420938"/>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22" name="Text Placeholder 12">
            <a:extLst>
              <a:ext uri="{FF2B5EF4-FFF2-40B4-BE49-F238E27FC236}">
                <a16:creationId xmlns:a16="http://schemas.microsoft.com/office/drawing/2014/main" id="{57D5F885-ED48-3355-6593-64BB6D4E68F8}"/>
              </a:ext>
            </a:extLst>
          </p:cNvPr>
          <p:cNvSpPr>
            <a:spLocks noGrp="1"/>
          </p:cNvSpPr>
          <p:nvPr>
            <p:ph type="body" sz="quarter" idx="30" hasCustomPrompt="1"/>
          </p:nvPr>
        </p:nvSpPr>
        <p:spPr>
          <a:xfrm>
            <a:off x="4355903" y="3432182"/>
            <a:ext cx="2737047" cy="420938"/>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3" name="Text Placeholder 24">
            <a:extLst>
              <a:ext uri="{FF2B5EF4-FFF2-40B4-BE49-F238E27FC236}">
                <a16:creationId xmlns:a16="http://schemas.microsoft.com/office/drawing/2014/main" id="{79B6BD4E-DCC2-C12E-F549-8A16B4928221}"/>
              </a:ext>
            </a:extLst>
          </p:cNvPr>
          <p:cNvSpPr>
            <a:spLocks noGrp="1"/>
          </p:cNvSpPr>
          <p:nvPr>
            <p:ph type="body" sz="quarter" idx="31"/>
          </p:nvPr>
        </p:nvSpPr>
        <p:spPr>
          <a:xfrm>
            <a:off x="444327" y="4181880"/>
            <a:ext cx="4888852" cy="5715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4">
            <a:extLst>
              <a:ext uri="{FF2B5EF4-FFF2-40B4-BE49-F238E27FC236}">
                <a16:creationId xmlns:a16="http://schemas.microsoft.com/office/drawing/2014/main" id="{101AE9EA-1250-8A8F-6238-DBCD7657306E}"/>
              </a:ext>
            </a:extLst>
          </p:cNvPr>
          <p:cNvSpPr>
            <a:spLocks noGrp="1"/>
          </p:cNvSpPr>
          <p:nvPr>
            <p:ph type="body" sz="quarter" idx="32"/>
          </p:nvPr>
        </p:nvSpPr>
        <p:spPr>
          <a:xfrm>
            <a:off x="5423806" y="4181880"/>
            <a:ext cx="1669143" cy="5715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9">
            <a:extLst>
              <a:ext uri="{FF2B5EF4-FFF2-40B4-BE49-F238E27FC236}">
                <a16:creationId xmlns:a16="http://schemas.microsoft.com/office/drawing/2014/main" id="{F2F86D16-6B95-67A6-866F-8A0EEEE32ECE}"/>
              </a:ext>
            </a:extLst>
          </p:cNvPr>
          <p:cNvSpPr>
            <a:spLocks noGrp="1"/>
          </p:cNvSpPr>
          <p:nvPr>
            <p:ph type="pic" sz="quarter" idx="25"/>
          </p:nvPr>
        </p:nvSpPr>
        <p:spPr>
          <a:xfrm>
            <a:off x="0" y="0"/>
            <a:ext cx="7559675" cy="1908000"/>
          </a:xfrm>
          <a:solidFill>
            <a:schemeClr val="bg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10" name="Text Placeholder 3">
            <a:extLst>
              <a:ext uri="{FF2B5EF4-FFF2-40B4-BE49-F238E27FC236}">
                <a16:creationId xmlns:a16="http://schemas.microsoft.com/office/drawing/2014/main" id="{7B478508-D174-E80A-C287-1A7C47B99D31}"/>
              </a:ext>
            </a:extLst>
          </p:cNvPr>
          <p:cNvSpPr>
            <a:spLocks noGrp="1"/>
          </p:cNvSpPr>
          <p:nvPr>
            <p:ph type="body" sz="quarter" idx="26" hasCustomPrompt="1"/>
          </p:nvPr>
        </p:nvSpPr>
        <p:spPr>
          <a:xfrm>
            <a:off x="5434047" y="283593"/>
            <a:ext cx="1658903" cy="1340814"/>
          </a:xfrm>
        </p:spPr>
        <p:txBody>
          <a:bodyPr lIns="0" tIns="0" rIns="0" bIns="0" numCol="1" anchor="ctr">
            <a:noAutofit/>
          </a:bodyPr>
          <a:lstStyle>
            <a:lvl1pPr marL="0" indent="0" algn="r">
              <a:spcBef>
                <a:spcPts val="0"/>
              </a:spcBef>
              <a:buNone/>
              <a:defRPr sz="9300" b="1">
                <a:solidFill>
                  <a:schemeClr val="bg1"/>
                </a:solidFill>
              </a:defRPr>
            </a:lvl1pPr>
          </a:lstStyle>
          <a:p>
            <a:pPr lvl="0"/>
            <a:r>
              <a:rPr lang="en-US"/>
              <a:t>XX</a:t>
            </a:r>
          </a:p>
        </p:txBody>
      </p:sp>
    </p:spTree>
    <p:extLst>
      <p:ext uri="{BB962C8B-B14F-4D97-AF65-F5344CB8AC3E}">
        <p14:creationId xmlns:p14="http://schemas.microsoft.com/office/powerpoint/2010/main" val="863740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A3D8-05FE-043F-D0E4-40CB43777F45}"/>
              </a:ext>
            </a:extLst>
          </p:cNvPr>
          <p:cNvSpPr>
            <a:spLocks noGrp="1"/>
          </p:cNvSpPr>
          <p:nvPr>
            <p:ph type="title"/>
          </p:nvPr>
        </p:nvSpPr>
        <p:spPr>
          <a:xfrm>
            <a:off x="431801" y="431800"/>
            <a:ext cx="6661150" cy="360000"/>
          </a:xfrm>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A9F0EFA-5DFD-6945-6571-5AEAFDCA628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709B5BF-89D6-5FEA-5256-EFA2A8D75CBC}"/>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FEF9A7AF-460F-846E-566E-0973171A70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17" name="Picture Placeholder 10">
            <a:extLst>
              <a:ext uri="{FF2B5EF4-FFF2-40B4-BE49-F238E27FC236}">
                <a16:creationId xmlns:a16="http://schemas.microsoft.com/office/drawing/2014/main" id="{2E2DDF0B-6A6A-7D28-2C33-AD6F3529DA23}"/>
              </a:ext>
            </a:extLst>
          </p:cNvPr>
          <p:cNvSpPr>
            <a:spLocks noGrp="1"/>
          </p:cNvSpPr>
          <p:nvPr>
            <p:ph type="pic" sz="quarter" idx="24"/>
          </p:nvPr>
        </p:nvSpPr>
        <p:spPr>
          <a:xfrm>
            <a:off x="444327" y="1096963"/>
            <a:ext cx="787923" cy="992075"/>
          </a:xfrm>
          <a:solidFill>
            <a:schemeClr val="bg1">
              <a:lumMod val="95000"/>
            </a:schemeClr>
          </a:solidFill>
        </p:spPr>
        <p:txBody>
          <a:bodyPr anchor="ctr"/>
          <a:lstStyle>
            <a:lvl1pPr marL="0" indent="0" algn="ctr">
              <a:buNone/>
              <a:defRPr/>
            </a:lvl1pPr>
          </a:lstStyle>
          <a:p>
            <a:endParaRPr lang="en-GB"/>
          </a:p>
        </p:txBody>
      </p:sp>
      <p:cxnSp>
        <p:nvCxnSpPr>
          <p:cNvPr id="18" name="Straight Connector 17">
            <a:extLst>
              <a:ext uri="{FF2B5EF4-FFF2-40B4-BE49-F238E27FC236}">
                <a16:creationId xmlns:a16="http://schemas.microsoft.com/office/drawing/2014/main" id="{26507794-44F3-B0ED-A5BF-66CE83AFA18F}"/>
              </a:ext>
            </a:extLst>
          </p:cNvPr>
          <p:cNvCxnSpPr>
            <a:cxnSpLocks/>
          </p:cNvCxnSpPr>
          <p:nvPr userDrawn="1"/>
        </p:nvCxnSpPr>
        <p:spPr>
          <a:xfrm>
            <a:off x="1326556" y="2089038"/>
            <a:ext cx="576639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E0A5502A-4E57-0FE1-3518-161AED573E90}"/>
              </a:ext>
            </a:extLst>
          </p:cNvPr>
          <p:cNvSpPr>
            <a:spLocks noGrp="1"/>
          </p:cNvSpPr>
          <p:nvPr>
            <p:ph type="body" sz="quarter" idx="27" hasCustomPrompt="1"/>
          </p:nvPr>
        </p:nvSpPr>
        <p:spPr>
          <a:xfrm>
            <a:off x="1326556" y="1096963"/>
            <a:ext cx="2853387" cy="420938"/>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4FDDF05A-7D11-3741-89DD-96B583D2A8AD}"/>
              </a:ext>
            </a:extLst>
          </p:cNvPr>
          <p:cNvSpPr>
            <a:spLocks noGrp="1"/>
          </p:cNvSpPr>
          <p:nvPr>
            <p:ph type="body" sz="quarter" idx="28" hasCustomPrompt="1"/>
          </p:nvPr>
        </p:nvSpPr>
        <p:spPr>
          <a:xfrm>
            <a:off x="1326556" y="1545964"/>
            <a:ext cx="2853387" cy="420938"/>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Text Placeholder 12">
            <a:extLst>
              <a:ext uri="{FF2B5EF4-FFF2-40B4-BE49-F238E27FC236}">
                <a16:creationId xmlns:a16="http://schemas.microsoft.com/office/drawing/2014/main" id="{5F8B73E0-4C44-BCD3-0080-9196A872F975}"/>
              </a:ext>
            </a:extLst>
          </p:cNvPr>
          <p:cNvSpPr>
            <a:spLocks noGrp="1"/>
          </p:cNvSpPr>
          <p:nvPr>
            <p:ph type="body" sz="quarter" idx="29" hasCustomPrompt="1"/>
          </p:nvPr>
        </p:nvSpPr>
        <p:spPr>
          <a:xfrm>
            <a:off x="4355903" y="1096963"/>
            <a:ext cx="2737047" cy="420938"/>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22" name="Text Placeholder 12">
            <a:extLst>
              <a:ext uri="{FF2B5EF4-FFF2-40B4-BE49-F238E27FC236}">
                <a16:creationId xmlns:a16="http://schemas.microsoft.com/office/drawing/2014/main" id="{57D5F885-ED48-3355-6593-64BB6D4E68F8}"/>
              </a:ext>
            </a:extLst>
          </p:cNvPr>
          <p:cNvSpPr>
            <a:spLocks noGrp="1"/>
          </p:cNvSpPr>
          <p:nvPr>
            <p:ph type="body" sz="quarter" idx="30" hasCustomPrompt="1"/>
          </p:nvPr>
        </p:nvSpPr>
        <p:spPr>
          <a:xfrm>
            <a:off x="4355903" y="1545964"/>
            <a:ext cx="2737047" cy="420938"/>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3" name="Text Placeholder 24">
            <a:extLst>
              <a:ext uri="{FF2B5EF4-FFF2-40B4-BE49-F238E27FC236}">
                <a16:creationId xmlns:a16="http://schemas.microsoft.com/office/drawing/2014/main" id="{79B6BD4E-DCC2-C12E-F549-8A16B4928221}"/>
              </a:ext>
            </a:extLst>
          </p:cNvPr>
          <p:cNvSpPr>
            <a:spLocks noGrp="1"/>
          </p:cNvSpPr>
          <p:nvPr>
            <p:ph type="body" sz="quarter" idx="31"/>
          </p:nvPr>
        </p:nvSpPr>
        <p:spPr>
          <a:xfrm>
            <a:off x="444327" y="2295662"/>
            <a:ext cx="4888852" cy="5715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4">
            <a:extLst>
              <a:ext uri="{FF2B5EF4-FFF2-40B4-BE49-F238E27FC236}">
                <a16:creationId xmlns:a16="http://schemas.microsoft.com/office/drawing/2014/main" id="{101AE9EA-1250-8A8F-6238-DBCD7657306E}"/>
              </a:ext>
            </a:extLst>
          </p:cNvPr>
          <p:cNvSpPr>
            <a:spLocks noGrp="1"/>
          </p:cNvSpPr>
          <p:nvPr>
            <p:ph type="body" sz="quarter" idx="32"/>
          </p:nvPr>
        </p:nvSpPr>
        <p:spPr>
          <a:xfrm>
            <a:off x="5423806" y="2295662"/>
            <a:ext cx="1669143" cy="5715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49532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A3D8-05FE-043F-D0E4-40CB43777F45}"/>
              </a:ext>
            </a:extLst>
          </p:cNvPr>
          <p:cNvSpPr>
            <a:spLocks noGrp="1"/>
          </p:cNvSpPr>
          <p:nvPr>
            <p:ph type="title"/>
          </p:nvPr>
        </p:nvSpPr>
        <p:spPr>
          <a:xfrm>
            <a:off x="431801" y="431800"/>
            <a:ext cx="6661150" cy="360000"/>
          </a:xfrm>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A9F0EFA-5DFD-6945-6571-5AEAFDCA628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709B5BF-89D6-5FEA-5256-EFA2A8D75CBC}"/>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FEF9A7AF-460F-846E-566E-0973171A70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17" name="Picture Placeholder 10">
            <a:extLst>
              <a:ext uri="{FF2B5EF4-FFF2-40B4-BE49-F238E27FC236}">
                <a16:creationId xmlns:a16="http://schemas.microsoft.com/office/drawing/2014/main" id="{2E2DDF0B-6A6A-7D28-2C33-AD6F3529DA23}"/>
              </a:ext>
            </a:extLst>
          </p:cNvPr>
          <p:cNvSpPr>
            <a:spLocks noGrp="1"/>
          </p:cNvSpPr>
          <p:nvPr>
            <p:ph type="pic" sz="quarter" idx="24"/>
          </p:nvPr>
        </p:nvSpPr>
        <p:spPr>
          <a:xfrm>
            <a:off x="444327" y="1096963"/>
            <a:ext cx="787923" cy="992075"/>
          </a:xfrm>
          <a:solidFill>
            <a:schemeClr val="bg1">
              <a:lumMod val="95000"/>
            </a:schemeClr>
          </a:solidFill>
        </p:spPr>
        <p:txBody>
          <a:bodyPr anchor="ctr"/>
          <a:lstStyle>
            <a:lvl1pPr marL="0" indent="0" algn="ctr">
              <a:buNone/>
              <a:defRPr/>
            </a:lvl1pPr>
          </a:lstStyle>
          <a:p>
            <a:endParaRPr lang="en-GB"/>
          </a:p>
        </p:txBody>
      </p:sp>
      <p:cxnSp>
        <p:nvCxnSpPr>
          <p:cNvPr id="18" name="Straight Connector 17">
            <a:extLst>
              <a:ext uri="{FF2B5EF4-FFF2-40B4-BE49-F238E27FC236}">
                <a16:creationId xmlns:a16="http://schemas.microsoft.com/office/drawing/2014/main" id="{26507794-44F3-B0ED-A5BF-66CE83AFA18F}"/>
              </a:ext>
            </a:extLst>
          </p:cNvPr>
          <p:cNvCxnSpPr>
            <a:cxnSpLocks/>
          </p:cNvCxnSpPr>
          <p:nvPr userDrawn="1"/>
        </p:nvCxnSpPr>
        <p:spPr>
          <a:xfrm>
            <a:off x="1326556" y="2089038"/>
            <a:ext cx="576639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E0A5502A-4E57-0FE1-3518-161AED573E90}"/>
              </a:ext>
            </a:extLst>
          </p:cNvPr>
          <p:cNvSpPr>
            <a:spLocks noGrp="1"/>
          </p:cNvSpPr>
          <p:nvPr>
            <p:ph type="body" sz="quarter" idx="27" hasCustomPrompt="1"/>
          </p:nvPr>
        </p:nvSpPr>
        <p:spPr>
          <a:xfrm>
            <a:off x="1326556" y="1096963"/>
            <a:ext cx="2853387" cy="420938"/>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4FDDF05A-7D11-3741-89DD-96B583D2A8AD}"/>
              </a:ext>
            </a:extLst>
          </p:cNvPr>
          <p:cNvSpPr>
            <a:spLocks noGrp="1"/>
          </p:cNvSpPr>
          <p:nvPr>
            <p:ph type="body" sz="quarter" idx="28" hasCustomPrompt="1"/>
          </p:nvPr>
        </p:nvSpPr>
        <p:spPr>
          <a:xfrm>
            <a:off x="1326556" y="1545964"/>
            <a:ext cx="2853387" cy="420938"/>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Text Placeholder 12">
            <a:extLst>
              <a:ext uri="{FF2B5EF4-FFF2-40B4-BE49-F238E27FC236}">
                <a16:creationId xmlns:a16="http://schemas.microsoft.com/office/drawing/2014/main" id="{5F8B73E0-4C44-BCD3-0080-9196A872F975}"/>
              </a:ext>
            </a:extLst>
          </p:cNvPr>
          <p:cNvSpPr>
            <a:spLocks noGrp="1"/>
          </p:cNvSpPr>
          <p:nvPr>
            <p:ph type="body" sz="quarter" idx="29" hasCustomPrompt="1"/>
          </p:nvPr>
        </p:nvSpPr>
        <p:spPr>
          <a:xfrm>
            <a:off x="4355903" y="1096963"/>
            <a:ext cx="2737047" cy="420938"/>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22" name="Text Placeholder 12">
            <a:extLst>
              <a:ext uri="{FF2B5EF4-FFF2-40B4-BE49-F238E27FC236}">
                <a16:creationId xmlns:a16="http://schemas.microsoft.com/office/drawing/2014/main" id="{57D5F885-ED48-3355-6593-64BB6D4E68F8}"/>
              </a:ext>
            </a:extLst>
          </p:cNvPr>
          <p:cNvSpPr>
            <a:spLocks noGrp="1"/>
          </p:cNvSpPr>
          <p:nvPr>
            <p:ph type="body" sz="quarter" idx="30" hasCustomPrompt="1"/>
          </p:nvPr>
        </p:nvSpPr>
        <p:spPr>
          <a:xfrm>
            <a:off x="4355903" y="1545964"/>
            <a:ext cx="2737047" cy="420938"/>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3" name="Text Placeholder 24">
            <a:extLst>
              <a:ext uri="{FF2B5EF4-FFF2-40B4-BE49-F238E27FC236}">
                <a16:creationId xmlns:a16="http://schemas.microsoft.com/office/drawing/2014/main" id="{79B6BD4E-DCC2-C12E-F549-8A16B4928221}"/>
              </a:ext>
            </a:extLst>
          </p:cNvPr>
          <p:cNvSpPr>
            <a:spLocks noGrp="1"/>
          </p:cNvSpPr>
          <p:nvPr>
            <p:ph type="body" sz="quarter" idx="31"/>
          </p:nvPr>
        </p:nvSpPr>
        <p:spPr>
          <a:xfrm>
            <a:off x="444327" y="2295663"/>
            <a:ext cx="4888852" cy="3050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4">
            <a:extLst>
              <a:ext uri="{FF2B5EF4-FFF2-40B4-BE49-F238E27FC236}">
                <a16:creationId xmlns:a16="http://schemas.microsoft.com/office/drawing/2014/main" id="{101AE9EA-1250-8A8F-6238-DBCD7657306E}"/>
              </a:ext>
            </a:extLst>
          </p:cNvPr>
          <p:cNvSpPr>
            <a:spLocks noGrp="1"/>
          </p:cNvSpPr>
          <p:nvPr>
            <p:ph type="body" sz="quarter" idx="32"/>
          </p:nvPr>
        </p:nvSpPr>
        <p:spPr>
          <a:xfrm>
            <a:off x="5423806" y="2295663"/>
            <a:ext cx="1669143" cy="3050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10">
            <a:extLst>
              <a:ext uri="{FF2B5EF4-FFF2-40B4-BE49-F238E27FC236}">
                <a16:creationId xmlns:a16="http://schemas.microsoft.com/office/drawing/2014/main" id="{29B68E84-5ABF-8D32-EE1A-279A461AB7B7}"/>
              </a:ext>
            </a:extLst>
          </p:cNvPr>
          <p:cNvSpPr>
            <a:spLocks noGrp="1"/>
          </p:cNvSpPr>
          <p:nvPr>
            <p:ph type="pic" sz="quarter" idx="33"/>
          </p:nvPr>
        </p:nvSpPr>
        <p:spPr>
          <a:xfrm>
            <a:off x="444327" y="5456462"/>
            <a:ext cx="787923" cy="992075"/>
          </a:xfrm>
          <a:solidFill>
            <a:schemeClr val="bg1">
              <a:lumMod val="95000"/>
            </a:schemeClr>
          </a:solidFill>
        </p:spPr>
        <p:txBody>
          <a:bodyPr anchor="ctr"/>
          <a:lstStyle>
            <a:lvl1pPr marL="0" indent="0" algn="ctr">
              <a:buNone/>
              <a:defRPr/>
            </a:lvl1pPr>
          </a:lstStyle>
          <a:p>
            <a:endParaRPr lang="en-GB"/>
          </a:p>
        </p:txBody>
      </p:sp>
      <p:cxnSp>
        <p:nvCxnSpPr>
          <p:cNvPr id="7" name="Straight Connector 6">
            <a:extLst>
              <a:ext uri="{FF2B5EF4-FFF2-40B4-BE49-F238E27FC236}">
                <a16:creationId xmlns:a16="http://schemas.microsoft.com/office/drawing/2014/main" id="{9732F6AF-87B8-43AD-559B-A39B0EBB8669}"/>
              </a:ext>
            </a:extLst>
          </p:cNvPr>
          <p:cNvCxnSpPr>
            <a:cxnSpLocks/>
          </p:cNvCxnSpPr>
          <p:nvPr userDrawn="1"/>
        </p:nvCxnSpPr>
        <p:spPr>
          <a:xfrm>
            <a:off x="1326556" y="6448537"/>
            <a:ext cx="576639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89EF5D89-119A-47C5-3BF2-F36F7750A252}"/>
              </a:ext>
            </a:extLst>
          </p:cNvPr>
          <p:cNvSpPr>
            <a:spLocks noGrp="1"/>
          </p:cNvSpPr>
          <p:nvPr>
            <p:ph type="body" sz="quarter" idx="34" hasCustomPrompt="1"/>
          </p:nvPr>
        </p:nvSpPr>
        <p:spPr>
          <a:xfrm>
            <a:off x="1326556" y="5456462"/>
            <a:ext cx="2853387" cy="420938"/>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9" name="Text Placeholder 12">
            <a:extLst>
              <a:ext uri="{FF2B5EF4-FFF2-40B4-BE49-F238E27FC236}">
                <a16:creationId xmlns:a16="http://schemas.microsoft.com/office/drawing/2014/main" id="{B727066B-32BA-B5D0-C8B2-75C25C7A9DE2}"/>
              </a:ext>
            </a:extLst>
          </p:cNvPr>
          <p:cNvSpPr>
            <a:spLocks noGrp="1"/>
          </p:cNvSpPr>
          <p:nvPr>
            <p:ph type="body" sz="quarter" idx="35" hasCustomPrompt="1"/>
          </p:nvPr>
        </p:nvSpPr>
        <p:spPr>
          <a:xfrm>
            <a:off x="1326556" y="5905463"/>
            <a:ext cx="2853387" cy="420938"/>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0" name="Text Placeholder 12">
            <a:extLst>
              <a:ext uri="{FF2B5EF4-FFF2-40B4-BE49-F238E27FC236}">
                <a16:creationId xmlns:a16="http://schemas.microsoft.com/office/drawing/2014/main" id="{AC32FE5B-870D-F636-CFD8-250D1FC2045B}"/>
              </a:ext>
            </a:extLst>
          </p:cNvPr>
          <p:cNvSpPr>
            <a:spLocks noGrp="1"/>
          </p:cNvSpPr>
          <p:nvPr>
            <p:ph type="body" sz="quarter" idx="36" hasCustomPrompt="1"/>
          </p:nvPr>
        </p:nvSpPr>
        <p:spPr>
          <a:xfrm>
            <a:off x="4355903" y="5456462"/>
            <a:ext cx="2737047" cy="420938"/>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1" name="Text Placeholder 12">
            <a:extLst>
              <a:ext uri="{FF2B5EF4-FFF2-40B4-BE49-F238E27FC236}">
                <a16:creationId xmlns:a16="http://schemas.microsoft.com/office/drawing/2014/main" id="{FAE5F180-57CC-164F-AA58-191484EDA487}"/>
              </a:ext>
            </a:extLst>
          </p:cNvPr>
          <p:cNvSpPr>
            <a:spLocks noGrp="1"/>
          </p:cNvSpPr>
          <p:nvPr>
            <p:ph type="body" sz="quarter" idx="37" hasCustomPrompt="1"/>
          </p:nvPr>
        </p:nvSpPr>
        <p:spPr>
          <a:xfrm>
            <a:off x="4355903" y="5905463"/>
            <a:ext cx="2737047" cy="420938"/>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12" name="Text Placeholder 24">
            <a:extLst>
              <a:ext uri="{FF2B5EF4-FFF2-40B4-BE49-F238E27FC236}">
                <a16:creationId xmlns:a16="http://schemas.microsoft.com/office/drawing/2014/main" id="{7771D5A2-052B-9F3B-D437-D3199A703C7B}"/>
              </a:ext>
            </a:extLst>
          </p:cNvPr>
          <p:cNvSpPr>
            <a:spLocks noGrp="1"/>
          </p:cNvSpPr>
          <p:nvPr>
            <p:ph type="body" sz="quarter" idx="38"/>
          </p:nvPr>
        </p:nvSpPr>
        <p:spPr>
          <a:xfrm>
            <a:off x="444327" y="6655162"/>
            <a:ext cx="4888852" cy="3050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4">
            <a:extLst>
              <a:ext uri="{FF2B5EF4-FFF2-40B4-BE49-F238E27FC236}">
                <a16:creationId xmlns:a16="http://schemas.microsoft.com/office/drawing/2014/main" id="{93B111E7-CC33-DDB0-3206-E54027E6DDE8}"/>
              </a:ext>
            </a:extLst>
          </p:cNvPr>
          <p:cNvSpPr>
            <a:spLocks noGrp="1"/>
          </p:cNvSpPr>
          <p:nvPr>
            <p:ph type="body" sz="quarter" idx="39"/>
          </p:nvPr>
        </p:nvSpPr>
        <p:spPr>
          <a:xfrm>
            <a:off x="5423806" y="6655162"/>
            <a:ext cx="1669143" cy="3050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43627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431800" y="431800"/>
            <a:ext cx="666115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Picture Placeholder 10">
            <a:extLst>
              <a:ext uri="{FF2B5EF4-FFF2-40B4-BE49-F238E27FC236}">
                <a16:creationId xmlns:a16="http://schemas.microsoft.com/office/drawing/2014/main" id="{56381EB1-D291-0D62-AB2F-B418C9F41748}"/>
              </a:ext>
            </a:extLst>
          </p:cNvPr>
          <p:cNvSpPr>
            <a:spLocks noGrp="1"/>
          </p:cNvSpPr>
          <p:nvPr>
            <p:ph type="pic" sz="quarter" idx="51"/>
          </p:nvPr>
        </p:nvSpPr>
        <p:spPr>
          <a:xfrm>
            <a:off x="444327" y="1096963"/>
            <a:ext cx="787923" cy="992075"/>
          </a:xfrm>
          <a:solidFill>
            <a:schemeClr val="bg1">
              <a:lumMod val="95000"/>
            </a:schemeClr>
          </a:solidFill>
        </p:spPr>
        <p:txBody>
          <a:bodyPr anchor="ctr"/>
          <a:lstStyle>
            <a:lvl1pPr marL="0" indent="0" algn="ctr">
              <a:buNone/>
              <a:defRPr/>
            </a:lvl1pPr>
          </a:lstStyle>
          <a:p>
            <a:endParaRPr lang="en-GB"/>
          </a:p>
        </p:txBody>
      </p:sp>
      <p:sp>
        <p:nvSpPr>
          <p:cNvPr id="21" name="Text Placeholder 12">
            <a:extLst>
              <a:ext uri="{FF2B5EF4-FFF2-40B4-BE49-F238E27FC236}">
                <a16:creationId xmlns:a16="http://schemas.microsoft.com/office/drawing/2014/main" id="{973B051A-4B46-A4F0-06DD-668298669C8A}"/>
              </a:ext>
            </a:extLst>
          </p:cNvPr>
          <p:cNvSpPr>
            <a:spLocks noGrp="1"/>
          </p:cNvSpPr>
          <p:nvPr>
            <p:ph type="body" sz="quarter" idx="27" hasCustomPrompt="1"/>
          </p:nvPr>
        </p:nvSpPr>
        <p:spPr>
          <a:xfrm>
            <a:off x="1326556" y="1096963"/>
            <a:ext cx="2853387" cy="420938"/>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36" name="Text Placeholder 12">
            <a:extLst>
              <a:ext uri="{FF2B5EF4-FFF2-40B4-BE49-F238E27FC236}">
                <a16:creationId xmlns:a16="http://schemas.microsoft.com/office/drawing/2014/main" id="{69340470-3F86-9ADE-67CE-AF56A776E250}"/>
              </a:ext>
            </a:extLst>
          </p:cNvPr>
          <p:cNvSpPr>
            <a:spLocks noGrp="1"/>
          </p:cNvSpPr>
          <p:nvPr>
            <p:ph type="body" sz="quarter" idx="28" hasCustomPrompt="1"/>
          </p:nvPr>
        </p:nvSpPr>
        <p:spPr>
          <a:xfrm>
            <a:off x="1326556" y="1545964"/>
            <a:ext cx="2853387" cy="420938"/>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37" name="Text Placeholder 12">
            <a:extLst>
              <a:ext uri="{FF2B5EF4-FFF2-40B4-BE49-F238E27FC236}">
                <a16:creationId xmlns:a16="http://schemas.microsoft.com/office/drawing/2014/main" id="{3CF7B9C2-B73C-5A10-4932-96499604586B}"/>
              </a:ext>
            </a:extLst>
          </p:cNvPr>
          <p:cNvSpPr>
            <a:spLocks noGrp="1"/>
          </p:cNvSpPr>
          <p:nvPr>
            <p:ph type="body" sz="quarter" idx="29" hasCustomPrompt="1"/>
          </p:nvPr>
        </p:nvSpPr>
        <p:spPr>
          <a:xfrm>
            <a:off x="4355903" y="1096963"/>
            <a:ext cx="2737047" cy="420938"/>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38" name="Text Placeholder 12">
            <a:extLst>
              <a:ext uri="{FF2B5EF4-FFF2-40B4-BE49-F238E27FC236}">
                <a16:creationId xmlns:a16="http://schemas.microsoft.com/office/drawing/2014/main" id="{1B4BC4D0-BE94-DC93-FE42-1D41C1DFB5D9}"/>
              </a:ext>
            </a:extLst>
          </p:cNvPr>
          <p:cNvSpPr>
            <a:spLocks noGrp="1"/>
          </p:cNvSpPr>
          <p:nvPr>
            <p:ph type="body" sz="quarter" idx="30" hasCustomPrompt="1"/>
          </p:nvPr>
        </p:nvSpPr>
        <p:spPr>
          <a:xfrm>
            <a:off x="4355903" y="1545964"/>
            <a:ext cx="2737047" cy="420938"/>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39" name="Text Placeholder 24">
            <a:extLst>
              <a:ext uri="{FF2B5EF4-FFF2-40B4-BE49-F238E27FC236}">
                <a16:creationId xmlns:a16="http://schemas.microsoft.com/office/drawing/2014/main" id="{81B31634-F628-AD31-DB1E-4B89B69B231F}"/>
              </a:ext>
            </a:extLst>
          </p:cNvPr>
          <p:cNvSpPr>
            <a:spLocks noGrp="1"/>
          </p:cNvSpPr>
          <p:nvPr>
            <p:ph type="body" sz="quarter" idx="31"/>
          </p:nvPr>
        </p:nvSpPr>
        <p:spPr>
          <a:xfrm>
            <a:off x="1317948" y="1966902"/>
            <a:ext cx="5775001" cy="1119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Picture Placeholder 10">
            <a:extLst>
              <a:ext uri="{FF2B5EF4-FFF2-40B4-BE49-F238E27FC236}">
                <a16:creationId xmlns:a16="http://schemas.microsoft.com/office/drawing/2014/main" id="{59F9DD56-313F-911A-E1E8-8F6D9E5B091B}"/>
              </a:ext>
            </a:extLst>
          </p:cNvPr>
          <p:cNvSpPr>
            <a:spLocks noGrp="1"/>
          </p:cNvSpPr>
          <p:nvPr>
            <p:ph type="pic" sz="quarter" idx="52"/>
          </p:nvPr>
        </p:nvSpPr>
        <p:spPr>
          <a:xfrm>
            <a:off x="444327" y="3230563"/>
            <a:ext cx="787923" cy="992075"/>
          </a:xfrm>
          <a:solidFill>
            <a:schemeClr val="bg1">
              <a:lumMod val="95000"/>
            </a:schemeClr>
          </a:solidFill>
        </p:spPr>
        <p:txBody>
          <a:bodyPr anchor="ctr"/>
          <a:lstStyle>
            <a:lvl1pPr marL="0" indent="0" algn="ctr">
              <a:buNone/>
              <a:defRPr/>
            </a:lvl1pPr>
          </a:lstStyle>
          <a:p>
            <a:endParaRPr lang="en-GB"/>
          </a:p>
        </p:txBody>
      </p:sp>
      <p:sp>
        <p:nvSpPr>
          <p:cNvPr id="41" name="Text Placeholder 12">
            <a:extLst>
              <a:ext uri="{FF2B5EF4-FFF2-40B4-BE49-F238E27FC236}">
                <a16:creationId xmlns:a16="http://schemas.microsoft.com/office/drawing/2014/main" id="{745C3529-F1A5-6752-FAFE-B6D04ADAA268}"/>
              </a:ext>
            </a:extLst>
          </p:cNvPr>
          <p:cNvSpPr>
            <a:spLocks noGrp="1"/>
          </p:cNvSpPr>
          <p:nvPr>
            <p:ph type="body" sz="quarter" idx="53" hasCustomPrompt="1"/>
          </p:nvPr>
        </p:nvSpPr>
        <p:spPr>
          <a:xfrm>
            <a:off x="1326556" y="3230563"/>
            <a:ext cx="2853387" cy="420938"/>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42" name="Text Placeholder 12">
            <a:extLst>
              <a:ext uri="{FF2B5EF4-FFF2-40B4-BE49-F238E27FC236}">
                <a16:creationId xmlns:a16="http://schemas.microsoft.com/office/drawing/2014/main" id="{B96F8C6F-5266-6E59-C718-90D8786E418F}"/>
              </a:ext>
            </a:extLst>
          </p:cNvPr>
          <p:cNvSpPr>
            <a:spLocks noGrp="1"/>
          </p:cNvSpPr>
          <p:nvPr>
            <p:ph type="body" sz="quarter" idx="54" hasCustomPrompt="1"/>
          </p:nvPr>
        </p:nvSpPr>
        <p:spPr>
          <a:xfrm>
            <a:off x="1326556" y="3679564"/>
            <a:ext cx="2853387" cy="420938"/>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43" name="Text Placeholder 12">
            <a:extLst>
              <a:ext uri="{FF2B5EF4-FFF2-40B4-BE49-F238E27FC236}">
                <a16:creationId xmlns:a16="http://schemas.microsoft.com/office/drawing/2014/main" id="{1C23CE40-C4FD-35D6-F0AD-15929F23E3EA}"/>
              </a:ext>
            </a:extLst>
          </p:cNvPr>
          <p:cNvSpPr>
            <a:spLocks noGrp="1"/>
          </p:cNvSpPr>
          <p:nvPr>
            <p:ph type="body" sz="quarter" idx="55" hasCustomPrompt="1"/>
          </p:nvPr>
        </p:nvSpPr>
        <p:spPr>
          <a:xfrm>
            <a:off x="4355903" y="3230563"/>
            <a:ext cx="2737047" cy="420938"/>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44" name="Text Placeholder 12">
            <a:extLst>
              <a:ext uri="{FF2B5EF4-FFF2-40B4-BE49-F238E27FC236}">
                <a16:creationId xmlns:a16="http://schemas.microsoft.com/office/drawing/2014/main" id="{F9309110-A831-120C-A2BA-0C61FB047F8C}"/>
              </a:ext>
            </a:extLst>
          </p:cNvPr>
          <p:cNvSpPr>
            <a:spLocks noGrp="1"/>
          </p:cNvSpPr>
          <p:nvPr>
            <p:ph type="body" sz="quarter" idx="56" hasCustomPrompt="1"/>
          </p:nvPr>
        </p:nvSpPr>
        <p:spPr>
          <a:xfrm>
            <a:off x="4355903" y="3679564"/>
            <a:ext cx="2737047" cy="420938"/>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45" name="Text Placeholder 24">
            <a:extLst>
              <a:ext uri="{FF2B5EF4-FFF2-40B4-BE49-F238E27FC236}">
                <a16:creationId xmlns:a16="http://schemas.microsoft.com/office/drawing/2014/main" id="{49AAC2D7-58EC-F804-E6B2-97FD2788F2A6}"/>
              </a:ext>
            </a:extLst>
          </p:cNvPr>
          <p:cNvSpPr>
            <a:spLocks noGrp="1"/>
          </p:cNvSpPr>
          <p:nvPr>
            <p:ph type="body" sz="quarter" idx="57"/>
          </p:nvPr>
        </p:nvSpPr>
        <p:spPr>
          <a:xfrm>
            <a:off x="1317948" y="4100502"/>
            <a:ext cx="5775001" cy="1119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Picture Placeholder 10">
            <a:extLst>
              <a:ext uri="{FF2B5EF4-FFF2-40B4-BE49-F238E27FC236}">
                <a16:creationId xmlns:a16="http://schemas.microsoft.com/office/drawing/2014/main" id="{77B1C885-07B7-5286-655C-C367A9944828}"/>
              </a:ext>
            </a:extLst>
          </p:cNvPr>
          <p:cNvSpPr>
            <a:spLocks noGrp="1"/>
          </p:cNvSpPr>
          <p:nvPr>
            <p:ph type="pic" sz="quarter" idx="58"/>
          </p:nvPr>
        </p:nvSpPr>
        <p:spPr>
          <a:xfrm>
            <a:off x="444327" y="5345113"/>
            <a:ext cx="787923" cy="992075"/>
          </a:xfrm>
          <a:solidFill>
            <a:schemeClr val="bg1">
              <a:lumMod val="95000"/>
            </a:schemeClr>
          </a:solidFill>
        </p:spPr>
        <p:txBody>
          <a:bodyPr anchor="ctr"/>
          <a:lstStyle>
            <a:lvl1pPr marL="0" indent="0" algn="ctr">
              <a:buNone/>
              <a:defRPr/>
            </a:lvl1pPr>
          </a:lstStyle>
          <a:p>
            <a:endParaRPr lang="en-GB"/>
          </a:p>
        </p:txBody>
      </p:sp>
      <p:sp>
        <p:nvSpPr>
          <p:cNvPr id="47" name="Text Placeholder 12">
            <a:extLst>
              <a:ext uri="{FF2B5EF4-FFF2-40B4-BE49-F238E27FC236}">
                <a16:creationId xmlns:a16="http://schemas.microsoft.com/office/drawing/2014/main" id="{9A51CB9B-F90A-2E29-FA29-442CBFAE3220}"/>
              </a:ext>
            </a:extLst>
          </p:cNvPr>
          <p:cNvSpPr>
            <a:spLocks noGrp="1"/>
          </p:cNvSpPr>
          <p:nvPr>
            <p:ph type="body" sz="quarter" idx="59" hasCustomPrompt="1"/>
          </p:nvPr>
        </p:nvSpPr>
        <p:spPr>
          <a:xfrm>
            <a:off x="1326556" y="5345113"/>
            <a:ext cx="2853387" cy="420938"/>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48" name="Text Placeholder 12">
            <a:extLst>
              <a:ext uri="{FF2B5EF4-FFF2-40B4-BE49-F238E27FC236}">
                <a16:creationId xmlns:a16="http://schemas.microsoft.com/office/drawing/2014/main" id="{655E6F03-73FB-693D-FB45-4E40F0A2A636}"/>
              </a:ext>
            </a:extLst>
          </p:cNvPr>
          <p:cNvSpPr>
            <a:spLocks noGrp="1"/>
          </p:cNvSpPr>
          <p:nvPr>
            <p:ph type="body" sz="quarter" idx="60" hasCustomPrompt="1"/>
          </p:nvPr>
        </p:nvSpPr>
        <p:spPr>
          <a:xfrm>
            <a:off x="1326556" y="5794114"/>
            <a:ext cx="2853387" cy="420938"/>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49" name="Text Placeholder 12">
            <a:extLst>
              <a:ext uri="{FF2B5EF4-FFF2-40B4-BE49-F238E27FC236}">
                <a16:creationId xmlns:a16="http://schemas.microsoft.com/office/drawing/2014/main" id="{4DA9D186-EB09-39E7-0CC4-6881932A4847}"/>
              </a:ext>
            </a:extLst>
          </p:cNvPr>
          <p:cNvSpPr>
            <a:spLocks noGrp="1"/>
          </p:cNvSpPr>
          <p:nvPr>
            <p:ph type="body" sz="quarter" idx="61" hasCustomPrompt="1"/>
          </p:nvPr>
        </p:nvSpPr>
        <p:spPr>
          <a:xfrm>
            <a:off x="4355903" y="5345113"/>
            <a:ext cx="2737047" cy="420938"/>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50" name="Text Placeholder 12">
            <a:extLst>
              <a:ext uri="{FF2B5EF4-FFF2-40B4-BE49-F238E27FC236}">
                <a16:creationId xmlns:a16="http://schemas.microsoft.com/office/drawing/2014/main" id="{DCEFA6D6-5C44-8934-85B8-151C07D86074}"/>
              </a:ext>
            </a:extLst>
          </p:cNvPr>
          <p:cNvSpPr>
            <a:spLocks noGrp="1"/>
          </p:cNvSpPr>
          <p:nvPr>
            <p:ph type="body" sz="quarter" idx="62" hasCustomPrompt="1"/>
          </p:nvPr>
        </p:nvSpPr>
        <p:spPr>
          <a:xfrm>
            <a:off x="4355903" y="5794114"/>
            <a:ext cx="2737047" cy="420938"/>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51" name="Text Placeholder 24">
            <a:extLst>
              <a:ext uri="{FF2B5EF4-FFF2-40B4-BE49-F238E27FC236}">
                <a16:creationId xmlns:a16="http://schemas.microsoft.com/office/drawing/2014/main" id="{7CCB181F-9FFF-6070-D0AC-F1E9BED0EEB7}"/>
              </a:ext>
            </a:extLst>
          </p:cNvPr>
          <p:cNvSpPr>
            <a:spLocks noGrp="1"/>
          </p:cNvSpPr>
          <p:nvPr>
            <p:ph type="body" sz="quarter" idx="63"/>
          </p:nvPr>
        </p:nvSpPr>
        <p:spPr>
          <a:xfrm>
            <a:off x="1317948" y="6215052"/>
            <a:ext cx="5775001" cy="1119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Picture Placeholder 10">
            <a:extLst>
              <a:ext uri="{FF2B5EF4-FFF2-40B4-BE49-F238E27FC236}">
                <a16:creationId xmlns:a16="http://schemas.microsoft.com/office/drawing/2014/main" id="{CB60C740-F8FD-C372-4F74-DF2056C2DD3D}"/>
              </a:ext>
            </a:extLst>
          </p:cNvPr>
          <p:cNvSpPr>
            <a:spLocks noGrp="1"/>
          </p:cNvSpPr>
          <p:nvPr>
            <p:ph type="pic" sz="quarter" idx="64"/>
          </p:nvPr>
        </p:nvSpPr>
        <p:spPr>
          <a:xfrm>
            <a:off x="444327" y="7478713"/>
            <a:ext cx="787923" cy="992075"/>
          </a:xfrm>
          <a:solidFill>
            <a:schemeClr val="bg1">
              <a:lumMod val="95000"/>
            </a:schemeClr>
          </a:solidFill>
        </p:spPr>
        <p:txBody>
          <a:bodyPr anchor="ctr"/>
          <a:lstStyle>
            <a:lvl1pPr marL="0" indent="0" algn="ctr">
              <a:buNone/>
              <a:defRPr/>
            </a:lvl1pPr>
          </a:lstStyle>
          <a:p>
            <a:endParaRPr lang="en-GB"/>
          </a:p>
        </p:txBody>
      </p:sp>
      <p:sp>
        <p:nvSpPr>
          <p:cNvPr id="53" name="Text Placeholder 12">
            <a:extLst>
              <a:ext uri="{FF2B5EF4-FFF2-40B4-BE49-F238E27FC236}">
                <a16:creationId xmlns:a16="http://schemas.microsoft.com/office/drawing/2014/main" id="{A561B1E1-1D22-06E1-1CBA-B7BB09D9DD9C}"/>
              </a:ext>
            </a:extLst>
          </p:cNvPr>
          <p:cNvSpPr>
            <a:spLocks noGrp="1"/>
          </p:cNvSpPr>
          <p:nvPr>
            <p:ph type="body" sz="quarter" idx="65" hasCustomPrompt="1"/>
          </p:nvPr>
        </p:nvSpPr>
        <p:spPr>
          <a:xfrm>
            <a:off x="1326556" y="7478713"/>
            <a:ext cx="2853387" cy="420938"/>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54" name="Text Placeholder 12">
            <a:extLst>
              <a:ext uri="{FF2B5EF4-FFF2-40B4-BE49-F238E27FC236}">
                <a16:creationId xmlns:a16="http://schemas.microsoft.com/office/drawing/2014/main" id="{F65F26CB-C63D-6D11-A0BF-12BB06E58E01}"/>
              </a:ext>
            </a:extLst>
          </p:cNvPr>
          <p:cNvSpPr>
            <a:spLocks noGrp="1"/>
          </p:cNvSpPr>
          <p:nvPr>
            <p:ph type="body" sz="quarter" idx="66" hasCustomPrompt="1"/>
          </p:nvPr>
        </p:nvSpPr>
        <p:spPr>
          <a:xfrm>
            <a:off x="1326556" y="7927714"/>
            <a:ext cx="2853387" cy="420938"/>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55" name="Text Placeholder 12">
            <a:extLst>
              <a:ext uri="{FF2B5EF4-FFF2-40B4-BE49-F238E27FC236}">
                <a16:creationId xmlns:a16="http://schemas.microsoft.com/office/drawing/2014/main" id="{52D39452-FB15-83FB-9B14-45C2F3DB228A}"/>
              </a:ext>
            </a:extLst>
          </p:cNvPr>
          <p:cNvSpPr>
            <a:spLocks noGrp="1"/>
          </p:cNvSpPr>
          <p:nvPr>
            <p:ph type="body" sz="quarter" idx="67" hasCustomPrompt="1"/>
          </p:nvPr>
        </p:nvSpPr>
        <p:spPr>
          <a:xfrm>
            <a:off x="4355903" y="7478713"/>
            <a:ext cx="2737047" cy="420938"/>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56" name="Text Placeholder 12">
            <a:extLst>
              <a:ext uri="{FF2B5EF4-FFF2-40B4-BE49-F238E27FC236}">
                <a16:creationId xmlns:a16="http://schemas.microsoft.com/office/drawing/2014/main" id="{E77BAE4E-67FE-117D-75F1-57AD370C589B}"/>
              </a:ext>
            </a:extLst>
          </p:cNvPr>
          <p:cNvSpPr>
            <a:spLocks noGrp="1"/>
          </p:cNvSpPr>
          <p:nvPr>
            <p:ph type="body" sz="quarter" idx="68" hasCustomPrompt="1"/>
          </p:nvPr>
        </p:nvSpPr>
        <p:spPr>
          <a:xfrm>
            <a:off x="4355903" y="7927714"/>
            <a:ext cx="2737047" cy="420938"/>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57" name="Text Placeholder 24">
            <a:extLst>
              <a:ext uri="{FF2B5EF4-FFF2-40B4-BE49-F238E27FC236}">
                <a16:creationId xmlns:a16="http://schemas.microsoft.com/office/drawing/2014/main" id="{4390053A-FFB6-8616-6DFA-DB864711E5F2}"/>
              </a:ext>
            </a:extLst>
          </p:cNvPr>
          <p:cNvSpPr>
            <a:spLocks noGrp="1"/>
          </p:cNvSpPr>
          <p:nvPr>
            <p:ph type="body" sz="quarter" idx="69"/>
          </p:nvPr>
        </p:nvSpPr>
        <p:spPr>
          <a:xfrm>
            <a:off x="1317948" y="8348652"/>
            <a:ext cx="5775001" cy="1119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4363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431799" y="431800"/>
            <a:ext cx="3348037" cy="306388"/>
          </a:xfrm>
          <a:prstGeom prst="rect">
            <a:avLst/>
          </a:prstGeom>
          <a:noFill/>
        </p:spPr>
        <p:txBody>
          <a:bodyPr wrap="none" lIns="0" rIns="0" rtlCol="0" anchor="ctr">
            <a:noAutofit/>
          </a:bodyPr>
          <a:lstStyle/>
          <a:p>
            <a:r>
              <a:rPr lang="sk-SK" sz="1800" dirty="0" err="1"/>
              <a:t>Contact</a:t>
            </a:r>
            <a:endParaRPr lang="en-GB" sz="1800" dirty="0"/>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431799" y="1096964"/>
            <a:ext cx="2026869" cy="307777"/>
          </a:xfrm>
          <a:prstGeom prst="rect">
            <a:avLst/>
          </a:prstGeom>
          <a:noFill/>
        </p:spPr>
        <p:txBody>
          <a:bodyPr wrap="square" lIns="0" rIns="0" rtlCol="0">
            <a:spAutoFit/>
          </a:bodyPr>
          <a:lstStyle/>
          <a:p>
            <a:r>
              <a:rPr lang="en-GB" sz="1400" b="1" dirty="0"/>
              <a:t>Forvis Mazars</a:t>
            </a:r>
          </a:p>
        </p:txBody>
      </p:sp>
      <p:sp>
        <p:nvSpPr>
          <p:cNvPr id="5" name="TextBox 4">
            <a:extLst>
              <a:ext uri="{FF2B5EF4-FFF2-40B4-BE49-F238E27FC236}">
                <a16:creationId xmlns:a16="http://schemas.microsoft.com/office/drawing/2014/main" id="{7D67CEAA-8DDD-841F-D884-3A662B0ADE62}"/>
              </a:ext>
            </a:extLst>
          </p:cNvPr>
          <p:cNvSpPr txBox="1"/>
          <p:nvPr userDrawn="1"/>
        </p:nvSpPr>
        <p:spPr>
          <a:xfrm>
            <a:off x="3918819" y="431800"/>
            <a:ext cx="3313112" cy="306388"/>
          </a:xfrm>
          <a:prstGeom prst="rect">
            <a:avLst/>
          </a:prstGeom>
          <a:noFill/>
        </p:spPr>
        <p:txBody>
          <a:bodyPr wrap="none" lIns="0" rIns="0" rtlCol="0" anchor="ctr">
            <a:noAutofit/>
          </a:bodyPr>
          <a:lstStyle/>
          <a:p>
            <a:r>
              <a:rPr lang="sk-SK" sz="1800" dirty="0">
                <a:solidFill>
                  <a:schemeClr val="tx1"/>
                </a:solidFill>
              </a:rPr>
              <a:t>Sledujte nás</a:t>
            </a:r>
            <a:endParaRPr lang="en-GB" sz="1800" dirty="0">
              <a:solidFill>
                <a:schemeClr val="tx1"/>
              </a:solidFill>
            </a:endParaRPr>
          </a:p>
        </p:txBody>
      </p:sp>
      <p:pic>
        <p:nvPicPr>
          <p:cNvPr id="3" name="Picture 2" descr="Blue and black text on a black background&#10;&#10;AI-generated content may be incorrect.">
            <a:extLst>
              <a:ext uri="{FF2B5EF4-FFF2-40B4-BE49-F238E27FC236}">
                <a16:creationId xmlns:a16="http://schemas.microsoft.com/office/drawing/2014/main" id="{65EF7005-8C67-4DD7-DB69-0647BC72C1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6948" y="9501047"/>
            <a:ext cx="1764249" cy="980913"/>
          </a:xfrm>
          <a:prstGeom prst="rect">
            <a:avLst/>
          </a:prstGeom>
        </p:spPr>
      </p:pic>
    </p:spTree>
    <p:extLst>
      <p:ext uri="{BB962C8B-B14F-4D97-AF65-F5344CB8AC3E}">
        <p14:creationId xmlns:p14="http://schemas.microsoft.com/office/powerpoint/2010/main" val="120194620"/>
      </p:ext>
    </p:extLst>
  </p:cSld>
  <p:clrMapOvr>
    <a:masterClrMapping/>
  </p:clrMapOvr>
  <p:transition>
    <p:fade/>
  </p:transition>
  <p:extLst>
    <p:ext uri="{DCECCB84-F9BA-43D5-87BE-67443E8EF086}">
      <p15:sldGuideLst xmlns:p15="http://schemas.microsoft.com/office/powerpoint/2012/main">
        <p15:guide id="1" orient="horz" pos="3368" userDrawn="1">
          <p15:clr>
            <a:srgbClr val="FBAE40"/>
          </p15:clr>
        </p15:guide>
        <p15:guide id="2" orient="horz" pos="65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Outro - whit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431799" y="431800"/>
            <a:ext cx="3348037" cy="306388"/>
          </a:xfrm>
          <a:prstGeom prst="rect">
            <a:avLst/>
          </a:prstGeom>
          <a:noFill/>
        </p:spPr>
        <p:txBody>
          <a:bodyPr wrap="none" lIns="0" rIns="0" rtlCol="0" anchor="ctr">
            <a:noAutofit/>
          </a:bodyPr>
          <a:lstStyle/>
          <a:p>
            <a:r>
              <a:rPr lang="en-GB" sz="1800">
                <a:solidFill>
                  <a:schemeClr val="bg1"/>
                </a:solidFill>
              </a:rPr>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431799" y="1625601"/>
            <a:ext cx="3348039" cy="3720306"/>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221502" indent="0">
              <a:spcAft>
                <a:spcPts val="0"/>
              </a:spcAft>
              <a:buNone/>
              <a:defRPr sz="620"/>
            </a:lvl3pPr>
            <a:lvl4pPr marL="331760" indent="0">
              <a:spcAft>
                <a:spcPts val="0"/>
              </a:spcAft>
              <a:buNone/>
              <a:defRPr sz="620"/>
            </a:lvl4pPr>
            <a:lvl5pPr marL="443988" indent="0">
              <a:spcAft>
                <a:spcPts val="0"/>
              </a:spcAft>
              <a:buNone/>
              <a:defRPr sz="620"/>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1E5C39CC-12F0-243C-E79C-57F054AE9789}"/>
              </a:ext>
            </a:extLst>
          </p:cNvPr>
          <p:cNvSpPr txBox="1"/>
          <p:nvPr userDrawn="1"/>
        </p:nvSpPr>
        <p:spPr>
          <a:xfrm>
            <a:off x="431799" y="5566768"/>
            <a:ext cx="3348037" cy="1767482"/>
          </a:xfrm>
          <a:prstGeom prst="rect">
            <a:avLst/>
          </a:prstGeom>
          <a:noFill/>
        </p:spPr>
        <p:txBody>
          <a:bodyPr wrap="square" lIns="0" tIns="0" rIns="0" bIns="0" numCol="1" spcCol="144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Forvis </a:t>
            </a:r>
            <a:r>
              <a:rPr kumimoji="0" lang="en-GB" sz="1000" b="0" i="0" u="none" strike="noStrike" kern="100" cap="none" spc="0" normalizeH="0" baseline="0" noProof="0" dirty="0" err="1">
                <a:ln>
                  <a:noFill/>
                </a:ln>
                <a:solidFill>
                  <a:schemeClr val="bg1"/>
                </a:solidFill>
                <a:effectLst/>
                <a:uLnTx/>
                <a:uFillTx/>
                <a:latin typeface="Arial"/>
                <a:ea typeface="Aptos" panose="020B0004020202020204" pitchFamily="34" charset="0"/>
                <a:cs typeface="Times New Roman" panose="02020603050405020304" pitchFamily="18" charset="0"/>
              </a:rPr>
              <a:t>Forvis</a:t>
            </a: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 Mazars Group SC is an independent member of Forvis </a:t>
            </a:r>
            <a:r>
              <a:rPr kumimoji="0" lang="en-GB" sz="1000" b="0" i="0" u="none" strike="noStrike" kern="100" cap="none" spc="0" normalizeH="0" baseline="0" noProof="0" dirty="0" err="1">
                <a:ln>
                  <a:noFill/>
                </a:ln>
                <a:solidFill>
                  <a:schemeClr val="bg1"/>
                </a:solidFill>
                <a:effectLst/>
                <a:uLnTx/>
                <a:uFillTx/>
                <a:latin typeface="Arial"/>
                <a:ea typeface="Aptos" panose="020B0004020202020204" pitchFamily="34" charset="0"/>
                <a:cs typeface="Times New Roman" panose="02020603050405020304" pitchFamily="18" charset="0"/>
              </a:rPr>
              <a:t>Forvis</a:t>
            </a: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 Mazars Global, a leading professional services network. Operating as an internationally integrated partnership in over 100 countries and territories, Forvis </a:t>
            </a:r>
            <a:r>
              <a:rPr kumimoji="0" lang="en-GB" sz="1000" b="0" i="0" u="none" strike="noStrike" kern="100" cap="none" spc="0" normalizeH="0" baseline="0" noProof="0" dirty="0" err="1">
                <a:ln>
                  <a:noFill/>
                </a:ln>
                <a:solidFill>
                  <a:schemeClr val="bg1"/>
                </a:solidFill>
                <a:effectLst/>
                <a:uLnTx/>
                <a:uFillTx/>
                <a:latin typeface="Arial"/>
                <a:ea typeface="Aptos" panose="020B0004020202020204" pitchFamily="34" charset="0"/>
                <a:cs typeface="Times New Roman" panose="02020603050405020304" pitchFamily="18" charset="0"/>
              </a:rPr>
              <a:t>Forvis</a:t>
            </a: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 Mazars Group specialises in audit, tax and advisory services. The partnership draws on the expertise and cultural understanding of over 35,0000 professionals across the globe to assist clients of all sizes at every stage in their development. Forvis </a:t>
            </a:r>
            <a:r>
              <a:rPr kumimoji="0" lang="en-GB" sz="1000" b="0" i="0" u="none" strike="noStrike" kern="100" cap="none" spc="0" normalizeH="0" baseline="0" noProof="0" dirty="0" err="1">
                <a:ln>
                  <a:noFill/>
                </a:ln>
                <a:solidFill>
                  <a:schemeClr val="bg1"/>
                </a:solidFill>
                <a:effectLst/>
                <a:uLnTx/>
                <a:uFillTx/>
                <a:latin typeface="Arial"/>
                <a:ea typeface="Aptos" panose="020B0004020202020204" pitchFamily="34" charset="0"/>
                <a:cs typeface="Times New Roman" panose="02020603050405020304" pitchFamily="18" charset="0"/>
              </a:rPr>
              <a:t>Forvis</a:t>
            </a: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 Mazars in </a:t>
            </a:r>
            <a:r>
              <a:rPr kumimoji="0" lang="en-GB" sz="1000" b="0" i="0" u="none" strike="noStrike" kern="100" cap="none" spc="0" normalizeH="0" baseline="0" noProof="0" dirty="0">
                <a:ln>
                  <a:noFill/>
                </a:ln>
                <a:solidFill>
                  <a:srgbClr val="FF0000"/>
                </a:solidFill>
                <a:effectLst/>
                <a:uLnTx/>
                <a:uFillTx/>
                <a:latin typeface="Arial"/>
                <a:ea typeface="Aptos" panose="020B0004020202020204" pitchFamily="34" charset="0"/>
                <a:cs typeface="Times New Roman" panose="02020603050405020304" pitchFamily="18" charset="0"/>
              </a:rPr>
              <a:t>[COUNTRY] </a:t>
            </a: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is part of the Forvis </a:t>
            </a:r>
            <a:r>
              <a:rPr kumimoji="0" lang="en-GB" sz="1000" b="0" i="0" u="none" strike="noStrike" kern="100" cap="none" spc="0" normalizeH="0" baseline="0" noProof="0" dirty="0" err="1">
                <a:ln>
                  <a:noFill/>
                </a:ln>
                <a:solidFill>
                  <a:schemeClr val="bg1"/>
                </a:solidFill>
                <a:effectLst/>
                <a:uLnTx/>
                <a:uFillTx/>
                <a:latin typeface="Arial"/>
                <a:ea typeface="Aptos" panose="020B0004020202020204" pitchFamily="34" charset="0"/>
                <a:cs typeface="Times New Roman" panose="02020603050405020304" pitchFamily="18" charset="0"/>
              </a:rPr>
              <a:t>Forvis</a:t>
            </a: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 Mazars Group SC. Visit </a:t>
            </a:r>
            <a:r>
              <a:rPr kumimoji="0" lang="en-GB" sz="1000" b="0" i="0" u="none" strike="noStrike" kern="100" cap="none" spc="0" normalizeH="0" baseline="0" noProof="0" dirty="0" err="1">
                <a:ln>
                  <a:noFill/>
                </a:ln>
                <a:solidFill>
                  <a:schemeClr val="bg1"/>
                </a:solidFill>
                <a:effectLst/>
                <a:uLnTx/>
                <a:uFillTx/>
                <a:latin typeface="Arial"/>
                <a:ea typeface="Aptos" panose="020B0004020202020204" pitchFamily="34" charset="0"/>
                <a:cs typeface="Times New Roman" panose="02020603050405020304" pitchFamily="18" charset="0"/>
              </a:rPr>
              <a:t>forvisForvis</a:t>
            </a: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 Mazars.com to learn more.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Forvis </a:t>
            </a:r>
            <a:r>
              <a:rPr kumimoji="0" lang="en-GB" sz="1000" b="0" i="0" u="none" strike="noStrike" kern="100" cap="none" spc="0" normalizeH="0" baseline="0" noProof="0" dirty="0" err="1">
                <a:ln>
                  <a:noFill/>
                </a:ln>
                <a:solidFill>
                  <a:schemeClr val="bg1"/>
                </a:solidFill>
                <a:effectLst/>
                <a:uLnTx/>
                <a:uFillTx/>
                <a:latin typeface="Arial"/>
                <a:ea typeface="Aptos" panose="020B0004020202020204" pitchFamily="34" charset="0"/>
                <a:cs typeface="Times New Roman" panose="02020603050405020304" pitchFamily="18" charset="0"/>
              </a:rPr>
              <a:t>Forvis</a:t>
            </a:r>
            <a:r>
              <a:rPr kumimoji="0" lang="en-GB" sz="1000" b="0" i="0" u="none" strike="noStrike" kern="100" cap="none" spc="0" normalizeH="0" baseline="0" noProof="0" dirty="0">
                <a:ln>
                  <a:noFill/>
                </a:ln>
                <a:solidFill>
                  <a:schemeClr val="bg1"/>
                </a:solidFill>
                <a:effectLst/>
                <a:uLnTx/>
                <a:uFillTx/>
                <a:latin typeface="Arial"/>
                <a:ea typeface="Aptos" panose="020B0004020202020204" pitchFamily="34" charset="0"/>
                <a:cs typeface="Times New Roman" panose="02020603050405020304" pitchFamily="18" charset="0"/>
              </a:rPr>
              <a:t> Mazars Group SC. </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431799" y="1096963"/>
            <a:ext cx="2026869" cy="307777"/>
          </a:xfrm>
          <a:prstGeom prst="rect">
            <a:avLst/>
          </a:prstGeom>
          <a:noFill/>
        </p:spPr>
        <p:txBody>
          <a:bodyPr wrap="square" lIns="0" rIns="0" rtlCol="0">
            <a:spAutoFit/>
          </a:bodyPr>
          <a:lstStyle/>
          <a:p>
            <a:r>
              <a:rPr lang="en-GB" sz="1400" b="1" dirty="0">
                <a:solidFill>
                  <a:schemeClr val="bg1"/>
                </a:solidFill>
              </a:rPr>
              <a:t>Forvis </a:t>
            </a:r>
            <a:r>
              <a:rPr lang="en-GB" sz="1400" b="1" dirty="0" err="1">
                <a:solidFill>
                  <a:schemeClr val="bg1"/>
                </a:solidFill>
              </a:rPr>
              <a:t>Forvis</a:t>
            </a:r>
            <a:r>
              <a:rPr lang="en-GB" sz="1400" b="1" dirty="0">
                <a:solidFill>
                  <a:schemeClr val="bg1"/>
                </a:solidFill>
              </a:rPr>
              <a:t> Mazars</a:t>
            </a:r>
          </a:p>
        </p:txBody>
      </p:sp>
      <p:sp>
        <p:nvSpPr>
          <p:cNvPr id="4" name="TextBox 3">
            <a:extLst>
              <a:ext uri="{FF2B5EF4-FFF2-40B4-BE49-F238E27FC236}">
                <a16:creationId xmlns:a16="http://schemas.microsoft.com/office/drawing/2014/main" id="{F680C8C6-0A95-E827-0715-FCAB441FDC48}"/>
              </a:ext>
            </a:extLst>
          </p:cNvPr>
          <p:cNvSpPr txBox="1"/>
          <p:nvPr userDrawn="1"/>
        </p:nvSpPr>
        <p:spPr>
          <a:xfrm>
            <a:off x="3918819" y="1625601"/>
            <a:ext cx="3174131" cy="3721099"/>
          </a:xfrm>
          <a:prstGeom prst="rect">
            <a:avLst/>
          </a:prstGeom>
          <a:noFill/>
        </p:spPr>
        <p:txBody>
          <a:bodyPr wrap="square" lIns="0" rIns="0" rtlCol="0">
            <a:noAutofit/>
          </a:bodyPr>
          <a:lstStyle/>
          <a:p>
            <a:r>
              <a:rPr lang="en-GB" sz="1000" b="1" dirty="0">
                <a:solidFill>
                  <a:schemeClr val="bg1"/>
                </a:solidFill>
              </a:rPr>
              <a:t>LinkedIn:</a:t>
            </a:r>
          </a:p>
          <a:p>
            <a:pPr>
              <a:spcAft>
                <a:spcPts val="744"/>
              </a:spcAft>
            </a:pPr>
            <a:r>
              <a:rPr lang="en-GB" sz="1000" b="0" dirty="0">
                <a:solidFill>
                  <a:schemeClr val="bg1"/>
                </a:solidFill>
              </a:rPr>
              <a:t>www.linkedin.com/company/ForvisForvis Mazars</a:t>
            </a:r>
          </a:p>
          <a:p>
            <a:r>
              <a:rPr lang="en-GB" sz="1000" b="1" dirty="0">
                <a:solidFill>
                  <a:schemeClr val="bg1"/>
                </a:solidFill>
              </a:rPr>
              <a:t>Twitter:</a:t>
            </a:r>
          </a:p>
          <a:p>
            <a:pPr>
              <a:spcAft>
                <a:spcPts val="744"/>
              </a:spcAft>
            </a:pPr>
            <a:r>
              <a:rPr lang="en-GB" sz="1000" b="0" dirty="0">
                <a:solidFill>
                  <a:schemeClr val="bg1"/>
                </a:solidFill>
              </a:rPr>
              <a:t>www.twitter.com/ForvisForvis </a:t>
            </a:r>
            <a:r>
              <a:rPr lang="en-GB" sz="1000" b="0" dirty="0" err="1">
                <a:solidFill>
                  <a:schemeClr val="bg1"/>
                </a:solidFill>
              </a:rPr>
              <a:t>MazarsGroup</a:t>
            </a:r>
            <a:endParaRPr lang="en-GB" sz="1000" b="0" dirty="0">
              <a:solidFill>
                <a:schemeClr val="bg1"/>
              </a:solidFill>
            </a:endParaRPr>
          </a:p>
          <a:p>
            <a:r>
              <a:rPr lang="en-GB" sz="1000" b="1" dirty="0">
                <a:solidFill>
                  <a:schemeClr val="bg1"/>
                </a:solidFill>
              </a:rPr>
              <a:t>Facebook:</a:t>
            </a:r>
          </a:p>
          <a:p>
            <a:pPr>
              <a:spcAft>
                <a:spcPts val="744"/>
              </a:spcAft>
            </a:pPr>
            <a:r>
              <a:rPr lang="en-GB" sz="1000" b="0" dirty="0">
                <a:solidFill>
                  <a:schemeClr val="bg1"/>
                </a:solidFill>
              </a:rPr>
              <a:t>www.facebook.com/ForvisForvis </a:t>
            </a:r>
            <a:r>
              <a:rPr lang="en-GB" sz="1000" b="0" dirty="0" err="1">
                <a:solidFill>
                  <a:schemeClr val="bg1"/>
                </a:solidFill>
              </a:rPr>
              <a:t>MazarsGroup</a:t>
            </a:r>
            <a:endParaRPr lang="en-GB" sz="1000" b="0" dirty="0">
              <a:solidFill>
                <a:schemeClr val="bg1"/>
              </a:solidFill>
            </a:endParaRPr>
          </a:p>
          <a:p>
            <a:r>
              <a:rPr lang="en-GB" sz="1000" b="1" dirty="0">
                <a:solidFill>
                  <a:schemeClr val="bg1"/>
                </a:solidFill>
              </a:rPr>
              <a:t>Instagram:</a:t>
            </a:r>
          </a:p>
          <a:p>
            <a:pPr>
              <a:spcAft>
                <a:spcPts val="744"/>
              </a:spcAft>
            </a:pPr>
            <a:r>
              <a:rPr lang="en-GB" sz="1000" b="0" dirty="0">
                <a:solidFill>
                  <a:schemeClr val="bg1"/>
                </a:solidFill>
              </a:rPr>
              <a:t>www.instagram.com/ForvisForvis </a:t>
            </a:r>
            <a:r>
              <a:rPr lang="en-GB" sz="1000" b="0" dirty="0" err="1">
                <a:solidFill>
                  <a:schemeClr val="bg1"/>
                </a:solidFill>
              </a:rPr>
              <a:t>MazarsGroup</a:t>
            </a:r>
            <a:endParaRPr lang="en-GB" sz="1000" b="0" dirty="0">
              <a:solidFill>
                <a:schemeClr val="bg1"/>
              </a:solidFill>
            </a:endParaRPr>
          </a:p>
          <a:p>
            <a:r>
              <a:rPr lang="en-GB" sz="1000" b="1" dirty="0">
                <a:solidFill>
                  <a:schemeClr val="bg1"/>
                </a:solidFill>
              </a:rPr>
              <a:t>WeChat:</a:t>
            </a:r>
          </a:p>
          <a:p>
            <a:pPr>
              <a:spcAft>
                <a:spcPts val="744"/>
              </a:spcAft>
            </a:pPr>
            <a:r>
              <a:rPr lang="en-GB" sz="1000" b="0" dirty="0">
                <a:solidFill>
                  <a:schemeClr val="bg1"/>
                </a:solidFill>
              </a:rPr>
              <a:t>ID: Forvis </a:t>
            </a:r>
            <a:r>
              <a:rPr lang="en-GB" sz="1000" b="0" dirty="0" err="1">
                <a:solidFill>
                  <a:schemeClr val="bg1"/>
                </a:solidFill>
              </a:rPr>
              <a:t>Forvis</a:t>
            </a:r>
            <a:r>
              <a:rPr lang="en-GB" sz="1000" b="0" dirty="0">
                <a:solidFill>
                  <a:schemeClr val="bg1"/>
                </a:solidFill>
              </a:rPr>
              <a:t> Mazars</a:t>
            </a:r>
          </a:p>
          <a:p>
            <a:pPr>
              <a:spcAft>
                <a:spcPts val="744"/>
              </a:spcAft>
            </a:pPr>
            <a:r>
              <a:rPr lang="en-GB" sz="1000" b="1" dirty="0">
                <a:solidFill>
                  <a:schemeClr val="bg1"/>
                </a:solidFill>
              </a:rPr>
              <a:t>Find out more at www.forvisForvis Mazars.com</a:t>
            </a:r>
          </a:p>
          <a:p>
            <a:pPr>
              <a:spcAft>
                <a:spcPts val="744"/>
              </a:spcAft>
            </a:pPr>
            <a:r>
              <a:rPr lang="en-GB" sz="1000" b="0" dirty="0">
                <a:solidFill>
                  <a:schemeClr val="bg1"/>
                </a:solidFill>
              </a:rPr>
              <a:t>© Forvis </a:t>
            </a:r>
            <a:r>
              <a:rPr lang="en-GB" sz="1000" b="0" dirty="0" err="1">
                <a:solidFill>
                  <a:schemeClr val="bg1"/>
                </a:solidFill>
              </a:rPr>
              <a:t>Forvis</a:t>
            </a:r>
            <a:r>
              <a:rPr lang="en-GB" sz="1000" b="0" dirty="0">
                <a:solidFill>
                  <a:schemeClr val="bg1"/>
                </a:solidFill>
              </a:rPr>
              <a:t> Mazars 2024</a:t>
            </a:r>
          </a:p>
          <a:p>
            <a:endParaRPr lang="en-GB" sz="1000" b="0" dirty="0">
              <a:solidFill>
                <a:schemeClr val="bg1"/>
              </a:solidFill>
            </a:endParaRPr>
          </a:p>
        </p:txBody>
      </p:sp>
      <p:sp>
        <p:nvSpPr>
          <p:cNvPr id="5" name="TextBox 4">
            <a:extLst>
              <a:ext uri="{FF2B5EF4-FFF2-40B4-BE49-F238E27FC236}">
                <a16:creationId xmlns:a16="http://schemas.microsoft.com/office/drawing/2014/main" id="{7D67CEAA-8DDD-841F-D884-3A662B0ADE62}"/>
              </a:ext>
            </a:extLst>
          </p:cNvPr>
          <p:cNvSpPr txBox="1"/>
          <p:nvPr userDrawn="1"/>
        </p:nvSpPr>
        <p:spPr>
          <a:xfrm>
            <a:off x="3779838" y="431800"/>
            <a:ext cx="3313112" cy="306388"/>
          </a:xfrm>
          <a:prstGeom prst="rect">
            <a:avLst/>
          </a:prstGeom>
          <a:noFill/>
        </p:spPr>
        <p:txBody>
          <a:bodyPr wrap="none" lIns="0" rIns="0" rtlCol="0" anchor="ctr">
            <a:noAutofit/>
          </a:bodyPr>
          <a:lstStyle/>
          <a:p>
            <a:r>
              <a:rPr lang="en-GB" sz="1800">
                <a:solidFill>
                  <a:schemeClr val="bg1"/>
                </a:solidFill>
              </a:rPr>
              <a:t>Follow us</a:t>
            </a:r>
          </a:p>
        </p:txBody>
      </p:sp>
      <p:pic>
        <p:nvPicPr>
          <p:cNvPr id="3" name="Picture 2">
            <a:extLst>
              <a:ext uri="{FF2B5EF4-FFF2-40B4-BE49-F238E27FC236}">
                <a16:creationId xmlns:a16="http://schemas.microsoft.com/office/drawing/2014/main" id="{1501E9DA-96B6-A4AE-4962-0680859424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818166" y="9706665"/>
            <a:ext cx="1274784" cy="535885"/>
          </a:xfrm>
          <a:prstGeom prst="rect">
            <a:avLst/>
          </a:prstGeom>
        </p:spPr>
      </p:pic>
    </p:spTree>
    <p:extLst>
      <p:ext uri="{BB962C8B-B14F-4D97-AF65-F5344CB8AC3E}">
        <p14:creationId xmlns:p14="http://schemas.microsoft.com/office/powerpoint/2010/main" val="3335152268"/>
      </p:ext>
    </p:extLst>
  </p:cSld>
  <p:clrMapOvr>
    <a:masterClrMapping/>
  </p:clrMapOvr>
  <p:transition>
    <p:fade/>
  </p:transition>
  <p:extLst>
    <p:ext uri="{DCECCB84-F9BA-43D5-87BE-67443E8EF086}">
      <p15:sldGuideLst xmlns:p15="http://schemas.microsoft.com/office/powerpoint/2012/main">
        <p15:guide id="1" orient="horz" pos="3368" userDrawn="1">
          <p15:clr>
            <a:srgbClr val="FBAE40"/>
          </p15:clr>
        </p15:guide>
        <p15:guide id="2" orient="horz" pos="65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ver page - large frame - whit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432001" y="5734800"/>
            <a:ext cx="6738316" cy="383341"/>
          </a:xfrm>
        </p:spPr>
        <p:txBody>
          <a:bodyPr anchor="t"/>
          <a:lstStyle>
            <a:lvl1pPr algn="l">
              <a:defRPr sz="24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432001" y="6131019"/>
            <a:ext cx="6738316" cy="383341"/>
          </a:xfrm>
        </p:spPr>
        <p:txBody>
          <a:bodyPr anchor="ctr"/>
          <a:lstStyle>
            <a:lvl1pPr marL="0" indent="0" algn="l">
              <a:buNone/>
              <a:defRPr sz="2400" b="1">
                <a:solidFill>
                  <a:schemeClr val="bg1"/>
                </a:solidFill>
              </a:defRPr>
            </a:lvl1pPr>
            <a:lvl2pPr marL="283522" indent="0" algn="ctr">
              <a:buNone/>
              <a:defRPr sz="1240"/>
            </a:lvl2pPr>
            <a:lvl3pPr marL="567044" indent="0" algn="ctr">
              <a:buNone/>
              <a:defRPr sz="1117"/>
            </a:lvl3pPr>
            <a:lvl4pPr marL="850566" indent="0" algn="ctr">
              <a:buNone/>
              <a:defRPr sz="992"/>
            </a:lvl4pPr>
            <a:lvl5pPr marL="1134088" indent="0" algn="ctr">
              <a:buNone/>
              <a:defRPr sz="992"/>
            </a:lvl5pPr>
            <a:lvl6pPr marL="1417610" indent="0" algn="ctr">
              <a:buNone/>
              <a:defRPr sz="992"/>
            </a:lvl6pPr>
            <a:lvl7pPr marL="1701131" indent="0" algn="ctr">
              <a:buNone/>
              <a:defRPr sz="992"/>
            </a:lvl7pPr>
            <a:lvl8pPr marL="1984654" indent="0" algn="ctr">
              <a:buNone/>
              <a:defRPr sz="992"/>
            </a:lvl8pPr>
            <a:lvl9pPr marL="2268175" indent="0" algn="ctr">
              <a:buNone/>
              <a:defRPr sz="992"/>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192991" y="196851"/>
            <a:ext cx="7180947" cy="5149056"/>
          </a:xfrm>
          <a:solidFill>
            <a:schemeClr val="bg1">
              <a:lumMod val="95000"/>
            </a:schemeClr>
          </a:solidFill>
        </p:spPr>
        <p:txBody>
          <a:bodyPr anchor="ctr"/>
          <a:lstStyle>
            <a:lvl1pPr marL="0" indent="0" algn="ctr">
              <a:buNone/>
              <a:defRPr/>
            </a:lvl1pPr>
          </a:lstStyle>
          <a:p>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432000" y="7049023"/>
            <a:ext cx="5580468" cy="282902"/>
          </a:xfrm>
        </p:spPr>
        <p:txBody>
          <a:bodyPr/>
          <a:lstStyle>
            <a:lvl1pPr marL="0" indent="0">
              <a:buNone/>
              <a:defRPr sz="1240">
                <a:solidFill>
                  <a:schemeClr val="bg1"/>
                </a:solidFill>
              </a:defRPr>
            </a:lvl1pPr>
          </a:lstStyle>
          <a:p>
            <a:pPr lvl="0"/>
            <a:r>
              <a:rPr lang="en-US"/>
              <a:t>Name, Date, Year</a:t>
            </a:r>
            <a:endParaRPr lang="en-GB"/>
          </a:p>
        </p:txBody>
      </p:sp>
      <p:pic>
        <p:nvPicPr>
          <p:cNvPr id="5" name="Picture 4">
            <a:extLst>
              <a:ext uri="{FF2B5EF4-FFF2-40B4-BE49-F238E27FC236}">
                <a16:creationId xmlns:a16="http://schemas.microsoft.com/office/drawing/2014/main" id="{FE3DF71B-CC11-9878-CBC3-7DC35BA86AB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818166" y="9706665"/>
            <a:ext cx="1274784" cy="535885"/>
          </a:xfrm>
          <a:prstGeom prst="rect">
            <a:avLst/>
          </a:prstGeom>
        </p:spPr>
      </p:pic>
    </p:spTree>
    <p:extLst>
      <p:ext uri="{BB962C8B-B14F-4D97-AF65-F5344CB8AC3E}">
        <p14:creationId xmlns:p14="http://schemas.microsoft.com/office/powerpoint/2010/main" val="69248791"/>
      </p:ext>
    </p:extLst>
  </p:cSld>
  <p:clrMapOvr>
    <a:masterClrMapping/>
  </p:clrMapOvr>
  <p:transition>
    <p:fade/>
  </p:transition>
  <p:extLst>
    <p:ext uri="{DCECCB84-F9BA-43D5-87BE-67443E8EF086}">
      <p15:sldGuideLst xmlns:p15="http://schemas.microsoft.com/office/powerpoint/2012/main">
        <p15:guide id="1" orient="horz" pos="3368" userDrawn="1">
          <p15:clr>
            <a:srgbClr val="FBAE40"/>
          </p15:clr>
        </p15:guide>
        <p15:guide id="2" pos="238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 start condensed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4B2E4C2E-5DF0-4C8E-868A-2A27FC4CA008}"/>
              </a:ext>
            </a:extLst>
          </p:cNvPr>
          <p:cNvSpPr>
            <a:spLocks noGrp="1"/>
          </p:cNvSpPr>
          <p:nvPr>
            <p:ph type="pic" sz="quarter" idx="25"/>
          </p:nvPr>
        </p:nvSpPr>
        <p:spPr>
          <a:xfrm>
            <a:off x="-1" y="0"/>
            <a:ext cx="7559675" cy="1908000"/>
          </a:xfrm>
          <a:solidFill>
            <a:schemeClr val="tx2"/>
          </a:solidFill>
        </p:spPr>
        <p:txBody>
          <a:bodyPr anchor="ctr"/>
          <a:lstStyle>
            <a:lvl1pPr marL="0" indent="0" algn="ctr">
              <a:buNone/>
              <a:defRPr>
                <a:solidFill>
                  <a:srgbClr val="FF0000"/>
                </a:solidFill>
              </a:defRPr>
            </a:lvl1pPr>
          </a:lstStyle>
          <a:p>
            <a:endParaRPr lang="en-GB"/>
          </a:p>
        </p:txBody>
      </p:sp>
      <p:sp>
        <p:nvSpPr>
          <p:cNvPr id="7" name="Text Placeholder 3">
            <a:extLst>
              <a:ext uri="{FF2B5EF4-FFF2-40B4-BE49-F238E27FC236}">
                <a16:creationId xmlns:a16="http://schemas.microsoft.com/office/drawing/2014/main" id="{010E8196-F49F-4533-B342-CCEFDD29D820}"/>
              </a:ext>
            </a:extLst>
          </p:cNvPr>
          <p:cNvSpPr>
            <a:spLocks noGrp="1"/>
          </p:cNvSpPr>
          <p:nvPr>
            <p:ph type="body" sz="quarter" idx="22" hasCustomPrompt="1"/>
          </p:nvPr>
        </p:nvSpPr>
        <p:spPr>
          <a:xfrm>
            <a:off x="4354513" y="127424"/>
            <a:ext cx="2557462" cy="1454727"/>
          </a:xfrm>
        </p:spPr>
        <p:txBody>
          <a:bodyPr lIns="0" tIns="0" rIns="0" bIns="0" numCol="1">
            <a:noAutofit/>
          </a:bodyPr>
          <a:lstStyle>
            <a:lvl1pPr marL="0" indent="0" algn="r">
              <a:spcBef>
                <a:spcPts val="0"/>
              </a:spcBef>
              <a:buNone/>
              <a:defRPr sz="9600" b="1">
                <a:solidFill>
                  <a:schemeClr val="bg1"/>
                </a:solidFill>
              </a:defRPr>
            </a:lvl1pPr>
          </a:lstStyle>
          <a:p>
            <a:pPr lvl="0"/>
            <a:r>
              <a:rPr lang="en-US"/>
              <a:t>XX</a:t>
            </a:r>
          </a:p>
        </p:txBody>
      </p:sp>
      <p:sp>
        <p:nvSpPr>
          <p:cNvPr id="2" name="Title 1">
            <a:extLst>
              <a:ext uri="{FF2B5EF4-FFF2-40B4-BE49-F238E27FC236}">
                <a16:creationId xmlns:a16="http://schemas.microsoft.com/office/drawing/2014/main" id="{77A47787-DC35-480B-97E8-208122F7AF76}"/>
              </a:ext>
            </a:extLst>
          </p:cNvPr>
          <p:cNvSpPr>
            <a:spLocks noGrp="1"/>
          </p:cNvSpPr>
          <p:nvPr>
            <p:ph type="title"/>
          </p:nvPr>
        </p:nvSpPr>
        <p:spPr>
          <a:xfrm>
            <a:off x="647700" y="2413000"/>
            <a:ext cx="6264275" cy="360000"/>
          </a:xfrm>
        </p:spPr>
        <p:txBody>
          <a:bodyPr>
            <a:noAutofit/>
          </a:bodyPr>
          <a:lstStyle>
            <a:lvl1pPr>
              <a:defRPr b="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9D9C2AC3-7933-423D-9011-23E1D21627A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C183B6C-F9BA-42E7-989F-40F558E8B6AD}"/>
              </a:ext>
            </a:extLst>
          </p:cNvPr>
          <p:cNvSpPr>
            <a:spLocks noGrp="1"/>
          </p:cNvSpPr>
          <p:nvPr>
            <p:ph type="ftr" sz="quarter" idx="11"/>
          </p:nvPr>
        </p:nvSpPr>
        <p:spPr/>
        <p:txBody>
          <a:bodyPr/>
          <a:lstStyle/>
          <a:p>
            <a:r>
              <a:rPr lang="en-GB" dirty="0"/>
              <a:t>The Socio−Economic Study for Lidl </a:t>
            </a:r>
            <a:r>
              <a:rPr lang="en-GB" dirty="0" err="1"/>
              <a:t>Slovenská</a:t>
            </a:r>
            <a:r>
              <a:rPr lang="en-GB" dirty="0"/>
              <a:t> </a:t>
            </a:r>
            <a:r>
              <a:rPr lang="en-GB" dirty="0" err="1"/>
              <a:t>republika</a:t>
            </a:r>
            <a:r>
              <a:rPr lang="en-GB" dirty="0"/>
              <a:t>, </a:t>
            </a:r>
            <a:r>
              <a:rPr lang="en-GB" dirty="0" err="1"/>
              <a:t>s.r.o</a:t>
            </a:r>
            <a:r>
              <a:rPr lang="en-GB" dirty="0"/>
              <a:t>.</a:t>
            </a:r>
          </a:p>
        </p:txBody>
      </p:sp>
      <p:sp>
        <p:nvSpPr>
          <p:cNvPr id="5" name="Slide Number Placeholder 4">
            <a:extLst>
              <a:ext uri="{FF2B5EF4-FFF2-40B4-BE49-F238E27FC236}">
                <a16:creationId xmlns:a16="http://schemas.microsoft.com/office/drawing/2014/main" id="{C5790748-B0C0-4876-A0FE-B4A54DAFAD57}"/>
              </a:ext>
            </a:extLst>
          </p:cNvPr>
          <p:cNvSpPr>
            <a:spLocks noGrp="1"/>
          </p:cNvSpPr>
          <p:nvPr>
            <p:ph type="sldNum" sz="quarter" idx="12"/>
          </p:nvPr>
        </p:nvSpPr>
        <p:spPr/>
        <p:txBody>
          <a:bodyPr/>
          <a:lstStyle/>
          <a:p>
            <a:fld id="{6AB6250E-93C6-4772-802C-2AC8551264CC}" type="slidenum">
              <a:rPr lang="en-GB" smtClean="0"/>
              <a:pPr/>
              <a:t>‹#›</a:t>
            </a:fld>
            <a:endParaRPr lang="en-GB"/>
          </a:p>
        </p:txBody>
      </p:sp>
      <p:sp>
        <p:nvSpPr>
          <p:cNvPr id="8" name="Content Placeholder 2">
            <a:extLst>
              <a:ext uri="{FF2B5EF4-FFF2-40B4-BE49-F238E27FC236}">
                <a16:creationId xmlns:a16="http://schemas.microsoft.com/office/drawing/2014/main" id="{1F2A8ED4-13EC-42C9-9B11-7E075B7EF122}"/>
              </a:ext>
            </a:extLst>
          </p:cNvPr>
          <p:cNvSpPr>
            <a:spLocks noGrp="1"/>
          </p:cNvSpPr>
          <p:nvPr>
            <p:ph idx="1"/>
          </p:nvPr>
        </p:nvSpPr>
        <p:spPr>
          <a:xfrm>
            <a:off x="647700" y="3509963"/>
            <a:ext cx="6264275" cy="6516687"/>
          </a:xfrm>
        </p:spPr>
        <p:txBody>
          <a:bodyPr wrap="square" numCol="2" spcCol="288000">
            <a:noAutofit/>
          </a:bodyPr>
          <a:lstStyle>
            <a:lvl1pPr marL="0" indent="0">
              <a:buNone/>
              <a:defRPr b="0">
                <a:solidFill>
                  <a:schemeClr val="tx1"/>
                </a:solidFill>
              </a:defRPr>
            </a:lvl1pPr>
            <a:lvl2pPr marL="88900" indent="-88900">
              <a:buFont typeface="Arial" panose="020B0604020202020204" pitchFamily="34" charset="0"/>
              <a:buChar char="•"/>
              <a:defRPr/>
            </a:lvl2pPr>
            <a:lvl3pPr marL="177800" indent="-88900">
              <a:defRPr/>
            </a:lvl3pPr>
            <a:lvl4pPr marL="266700" indent="-88900">
              <a:defRPr/>
            </a:lvl4pPr>
            <a:lvl5pPr marL="361950" indent="-88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C8E2F214-9665-4F7D-8490-EE791D79E8F8}"/>
              </a:ext>
            </a:extLst>
          </p:cNvPr>
          <p:cNvSpPr>
            <a:spLocks noGrp="1"/>
          </p:cNvSpPr>
          <p:nvPr>
            <p:ph type="body" sz="quarter" idx="26"/>
          </p:nvPr>
        </p:nvSpPr>
        <p:spPr>
          <a:xfrm>
            <a:off x="647698" y="2773000"/>
            <a:ext cx="6264275" cy="360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88900" lvl="0" indent="-88900">
              <a:spcBef>
                <a:spcPct val="0"/>
              </a:spcBef>
            </a:pPr>
            <a:r>
              <a:rPr lang="en-US"/>
              <a:t>Click to edit Master text styles</a:t>
            </a:r>
          </a:p>
        </p:txBody>
      </p:sp>
    </p:spTree>
    <p:extLst>
      <p:ext uri="{BB962C8B-B14F-4D97-AF65-F5344CB8AC3E}">
        <p14:creationId xmlns:p14="http://schemas.microsoft.com/office/powerpoint/2010/main" val="105358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xecutive summary continu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6819-A651-4D7A-B3FC-DD6263A572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744EC8-10A3-4323-BB50-2197D52F3DF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C732AD7-F04E-499A-8CE2-5FA0B0C9916D}"/>
              </a:ext>
            </a:extLst>
          </p:cNvPr>
          <p:cNvSpPr>
            <a:spLocks noGrp="1"/>
          </p:cNvSpPr>
          <p:nvPr>
            <p:ph type="ftr" sz="quarter" idx="11"/>
          </p:nvPr>
        </p:nvSpPr>
        <p:spPr/>
        <p:txBody>
          <a:bodyPr/>
          <a:lstStyle/>
          <a:p>
            <a:r>
              <a:rPr lang="en-GB" dirty="0"/>
              <a:t>The Socio−Economic Study for Lidl </a:t>
            </a:r>
            <a:r>
              <a:rPr lang="en-GB" dirty="0" err="1"/>
              <a:t>Slovenská</a:t>
            </a:r>
            <a:r>
              <a:rPr lang="en-GB" dirty="0"/>
              <a:t> </a:t>
            </a:r>
            <a:r>
              <a:rPr lang="en-GB" dirty="0" err="1"/>
              <a:t>republika</a:t>
            </a:r>
            <a:r>
              <a:rPr lang="en-GB" dirty="0"/>
              <a:t>, </a:t>
            </a:r>
            <a:r>
              <a:rPr lang="en-GB" dirty="0" err="1"/>
              <a:t>s.r.o</a:t>
            </a:r>
            <a:r>
              <a:rPr lang="en-GB" dirty="0"/>
              <a:t>.</a:t>
            </a:r>
          </a:p>
        </p:txBody>
      </p:sp>
      <p:sp>
        <p:nvSpPr>
          <p:cNvPr id="5" name="Slide Number Placeholder 4">
            <a:extLst>
              <a:ext uri="{FF2B5EF4-FFF2-40B4-BE49-F238E27FC236}">
                <a16:creationId xmlns:a16="http://schemas.microsoft.com/office/drawing/2014/main" id="{DC207798-E3B8-4911-9307-C3EDD6224A13}"/>
              </a:ext>
            </a:extLst>
          </p:cNvPr>
          <p:cNvSpPr>
            <a:spLocks noGrp="1"/>
          </p:cNvSpPr>
          <p:nvPr>
            <p:ph type="sldNum" sz="quarter" idx="12"/>
          </p:nvPr>
        </p:nvSpPr>
        <p:spPr/>
        <p:txBody>
          <a:bodyPr/>
          <a:lstStyle/>
          <a:p>
            <a:fld id="{6AB6250E-93C6-4772-802C-2AC8551264CC}" type="slidenum">
              <a:rPr lang="en-GB" smtClean="0"/>
              <a:pPr/>
              <a:t>‹#›</a:t>
            </a:fld>
            <a:endParaRPr lang="en-GB"/>
          </a:p>
        </p:txBody>
      </p:sp>
      <p:sp>
        <p:nvSpPr>
          <p:cNvPr id="7" name="Text Placeholder 6">
            <a:extLst>
              <a:ext uri="{FF2B5EF4-FFF2-40B4-BE49-F238E27FC236}">
                <a16:creationId xmlns:a16="http://schemas.microsoft.com/office/drawing/2014/main" id="{209BAA7B-FE8C-4E78-AA96-1BE9B66CB505}"/>
              </a:ext>
            </a:extLst>
          </p:cNvPr>
          <p:cNvSpPr>
            <a:spLocks noGrp="1"/>
          </p:cNvSpPr>
          <p:nvPr>
            <p:ph type="body" sz="quarter" idx="13"/>
          </p:nvPr>
        </p:nvSpPr>
        <p:spPr>
          <a:xfrm>
            <a:off x="647700" y="1133476"/>
            <a:ext cx="6264275" cy="8894962"/>
          </a:xfrm>
        </p:spPr>
        <p:txBody>
          <a:bodyPr numCol="2" spcCol="288000"/>
          <a:lstStyle>
            <a:lvl1pPr marL="0" indent="0">
              <a:buNone/>
              <a:defRPr/>
            </a:lvl1pPr>
            <a:lvl2pPr marL="88900" indent="-88900">
              <a:defRPr/>
            </a:lvl2pPr>
            <a:lvl3pPr marL="177800" indent="-88900">
              <a:defRPr/>
            </a:lvl3pPr>
            <a:lvl4pPr marL="266700" indent="-88900">
              <a:defRPr/>
            </a:lvl4pPr>
            <a:lvl5pPr marL="361950" indent="-88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30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CD67-EF3F-57E1-78BC-CB6E54510DE5}"/>
              </a:ext>
            </a:extLst>
          </p:cNvPr>
          <p:cNvSpPr>
            <a:spLocks noGrp="1"/>
          </p:cNvSpPr>
          <p:nvPr>
            <p:ph type="title"/>
          </p:nvPr>
        </p:nvSpPr>
        <p:spPr/>
        <p:txBody>
          <a:bodyPr/>
          <a:lstStyle>
            <a:lvl1pPr>
              <a:defRPr sz="1800">
                <a:solidFill>
                  <a:schemeClr val="tx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3235C1CC-6911-91B4-6D7C-AC0A64D2700F}"/>
              </a:ext>
            </a:extLst>
          </p:cNvPr>
          <p:cNvSpPr>
            <a:spLocks noGrp="1"/>
          </p:cNvSpPr>
          <p:nvPr>
            <p:ph sz="quarter" idx="10"/>
          </p:nvPr>
        </p:nvSpPr>
        <p:spPr>
          <a:xfrm>
            <a:off x="431801" y="3851945"/>
            <a:ext cx="6661149" cy="3982857"/>
          </a:xfrm>
        </p:spPr>
        <p:txBody>
          <a:bodyPr/>
          <a:lstStyle>
            <a:lvl1pPr marL="0" indent="0">
              <a:buNone/>
              <a:defRPr sz="1737"/>
            </a:lvl1pPr>
            <a:lvl2pPr marL="109274" indent="0">
              <a:buNone/>
              <a:defRPr sz="1737"/>
            </a:lvl2pPr>
            <a:lvl3pPr marL="221502" indent="0">
              <a:buNone/>
              <a:defRPr sz="1737"/>
            </a:lvl3pPr>
            <a:lvl4pPr marL="331760" indent="0">
              <a:buNone/>
              <a:defRPr sz="1737"/>
            </a:lvl4pPr>
            <a:lvl5pPr marL="443988" indent="0">
              <a:buNone/>
              <a:defRPr sz="17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95675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CD67-EF3F-57E1-78BC-CB6E54510DE5}"/>
              </a:ext>
            </a:extLst>
          </p:cNvPr>
          <p:cNvSpPr>
            <a:spLocks noGrp="1"/>
          </p:cNvSpPr>
          <p:nvPr>
            <p:ph type="title"/>
          </p:nvPr>
        </p:nvSpPr>
        <p:spPr/>
        <p:txBody>
          <a:bodyPr/>
          <a:lstStyle>
            <a:lvl1pPr>
              <a:defRPr sz="1800">
                <a:solidFill>
                  <a:schemeClr val="bg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3235C1CC-6911-91B4-6D7C-AC0A64D2700F}"/>
              </a:ext>
            </a:extLst>
          </p:cNvPr>
          <p:cNvSpPr>
            <a:spLocks noGrp="1"/>
          </p:cNvSpPr>
          <p:nvPr>
            <p:ph sz="quarter" idx="10"/>
          </p:nvPr>
        </p:nvSpPr>
        <p:spPr>
          <a:xfrm>
            <a:off x="431800" y="3851945"/>
            <a:ext cx="6661150" cy="3982857"/>
          </a:xfrm>
        </p:spPr>
        <p:txBody>
          <a:bodyPr/>
          <a:lstStyle>
            <a:lvl1pPr marL="0" indent="0">
              <a:buNone/>
              <a:defRPr sz="1737">
                <a:solidFill>
                  <a:schemeClr val="bg1"/>
                </a:solidFill>
              </a:defRPr>
            </a:lvl1pPr>
            <a:lvl2pPr marL="109274" indent="0">
              <a:buNone/>
              <a:defRPr sz="1737">
                <a:solidFill>
                  <a:schemeClr val="bg1"/>
                </a:solidFill>
              </a:defRPr>
            </a:lvl2pPr>
            <a:lvl3pPr marL="221502" indent="0">
              <a:buNone/>
              <a:defRPr sz="1737">
                <a:solidFill>
                  <a:schemeClr val="bg1"/>
                </a:solidFill>
              </a:defRPr>
            </a:lvl3pPr>
            <a:lvl4pPr marL="331760" indent="0">
              <a:buNone/>
              <a:defRPr sz="1737">
                <a:solidFill>
                  <a:schemeClr val="bg1"/>
                </a:solidFill>
              </a:defRPr>
            </a:lvl4pPr>
            <a:lvl5pPr marL="443988" indent="0">
              <a:buNone/>
              <a:defRPr sz="1737">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92509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sz="1800"/>
            </a:lvl1pPr>
          </a:lstStyle>
          <a:p>
            <a:r>
              <a:rPr lang="en-US"/>
              <a:t>Contents</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904280" y="1096963"/>
            <a:ext cx="6188670" cy="7298647"/>
          </a:xfrm>
        </p:spPr>
        <p:txBody>
          <a:bodyPr/>
          <a:lstStyle>
            <a:lvl1pPr marL="0" indent="0">
              <a:spcAft>
                <a:spcPts val="186"/>
              </a:spcAft>
              <a:buClr>
                <a:schemeClr val="tx2"/>
              </a:buClr>
              <a:buFont typeface="+mj-lt"/>
              <a:buNone/>
              <a:defRPr sz="1200"/>
            </a:lvl1pPr>
            <a:lvl2pPr marL="444972" indent="-224455">
              <a:buClr>
                <a:schemeClr val="tx2"/>
              </a:buClr>
              <a:buFont typeface="+mj-lt"/>
              <a:buAutoNum type="arabicPeriod"/>
              <a:defRPr sz="1488"/>
            </a:lvl2pPr>
            <a:lvl3pPr marL="444972" indent="-224455">
              <a:buClr>
                <a:schemeClr val="tx2"/>
              </a:buClr>
              <a:buFont typeface="+mj-lt"/>
              <a:buAutoNum type="arabicPeriod"/>
              <a:defRPr sz="1488"/>
            </a:lvl3pPr>
            <a:lvl4pPr marL="444972" indent="-224455">
              <a:buClr>
                <a:schemeClr val="tx2"/>
              </a:buClr>
              <a:buFont typeface="+mj-lt"/>
              <a:buAutoNum type="arabicPeriod"/>
              <a:defRPr sz="1488"/>
            </a:lvl4pPr>
            <a:lvl5pPr marL="444972" indent="-224455">
              <a:buClr>
                <a:schemeClr val="tx2"/>
              </a:buClr>
              <a:buFont typeface="+mj-lt"/>
              <a:buAutoNum type="arabicPeriod"/>
              <a:defRPr sz="1488"/>
            </a:lvl5pPr>
          </a:lstStyle>
          <a:p>
            <a:pPr lvl="0"/>
            <a:r>
              <a:rPr lang="en-US"/>
              <a:t>Click to edit Master text styles</a:t>
            </a:r>
          </a:p>
        </p:txBody>
      </p:sp>
      <p:sp>
        <p:nvSpPr>
          <p:cNvPr id="6" name="Text Placeholder 6">
            <a:extLst>
              <a:ext uri="{FF2B5EF4-FFF2-40B4-BE49-F238E27FC236}">
                <a16:creationId xmlns:a16="http://schemas.microsoft.com/office/drawing/2014/main" id="{478649D7-CD54-FF23-682C-1058ECFFE54E}"/>
              </a:ext>
            </a:extLst>
          </p:cNvPr>
          <p:cNvSpPr>
            <a:spLocks noGrp="1"/>
          </p:cNvSpPr>
          <p:nvPr>
            <p:ph type="body" sz="quarter" idx="14" hasCustomPrompt="1"/>
          </p:nvPr>
        </p:nvSpPr>
        <p:spPr>
          <a:xfrm>
            <a:off x="431800" y="1096963"/>
            <a:ext cx="472479" cy="7298647"/>
          </a:xfrm>
        </p:spPr>
        <p:txBody>
          <a:bodyPr/>
          <a:lstStyle>
            <a:lvl1pPr marL="0" indent="0">
              <a:spcAft>
                <a:spcPts val="186"/>
              </a:spcAft>
              <a:buClr>
                <a:schemeClr val="tx2"/>
              </a:buClr>
              <a:buFont typeface="+mj-lt"/>
              <a:buNone/>
              <a:defRPr sz="1200" b="1">
                <a:solidFill>
                  <a:schemeClr val="tx2"/>
                </a:solidFill>
              </a:defRPr>
            </a:lvl1pPr>
            <a:lvl2pPr marL="444972" indent="-224455">
              <a:buClr>
                <a:schemeClr val="tx2"/>
              </a:buClr>
              <a:buFont typeface="+mj-lt"/>
              <a:buAutoNum type="arabicPeriod"/>
              <a:defRPr sz="1488"/>
            </a:lvl2pPr>
            <a:lvl3pPr marL="444972" indent="-224455">
              <a:buClr>
                <a:schemeClr val="tx2"/>
              </a:buClr>
              <a:buFont typeface="+mj-lt"/>
              <a:buAutoNum type="arabicPeriod"/>
              <a:defRPr sz="1488"/>
            </a:lvl3pPr>
            <a:lvl4pPr marL="444972" indent="-224455">
              <a:buClr>
                <a:schemeClr val="tx2"/>
              </a:buClr>
              <a:buFont typeface="+mj-lt"/>
              <a:buAutoNum type="arabicPeriod"/>
              <a:defRPr sz="1488"/>
            </a:lvl4pPr>
            <a:lvl5pPr marL="444972" indent="-224455">
              <a:buClr>
                <a:schemeClr val="tx2"/>
              </a:buClr>
              <a:buFont typeface="+mj-lt"/>
              <a:buAutoNum type="arabicPeriod"/>
              <a:defRPr sz="1488"/>
            </a:lvl5pPr>
          </a:lstStyle>
          <a:p>
            <a:pPr lvl="0"/>
            <a:r>
              <a:rPr lang="en-US"/>
              <a:t>XX</a:t>
            </a:r>
          </a:p>
        </p:txBody>
      </p:sp>
    </p:spTree>
    <p:extLst>
      <p:ext uri="{BB962C8B-B14F-4D97-AF65-F5344CB8AC3E}">
        <p14:creationId xmlns:p14="http://schemas.microsoft.com/office/powerpoint/2010/main" val="41926403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sz="1800"/>
            </a:lvl1pPr>
          </a:lstStyle>
          <a:p>
            <a:r>
              <a:rPr lang="en-US"/>
              <a:t>Contents</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897712" y="2746606"/>
            <a:ext cx="6188670" cy="6075980"/>
          </a:xfrm>
        </p:spPr>
        <p:txBody>
          <a:bodyPr/>
          <a:lstStyle>
            <a:lvl1pPr marL="0" indent="0">
              <a:spcAft>
                <a:spcPts val="600"/>
              </a:spcAft>
              <a:buClr>
                <a:schemeClr val="tx2"/>
              </a:buClr>
              <a:buFont typeface="+mj-lt"/>
              <a:buNone/>
              <a:defRPr sz="1200"/>
            </a:lvl1pPr>
            <a:lvl2pPr marL="444972" indent="-224455">
              <a:buClr>
                <a:schemeClr val="tx2"/>
              </a:buClr>
              <a:buFont typeface="+mj-lt"/>
              <a:buAutoNum type="arabicPeriod"/>
              <a:defRPr sz="1488"/>
            </a:lvl2pPr>
            <a:lvl3pPr marL="444972" indent="-224455">
              <a:buClr>
                <a:schemeClr val="tx2"/>
              </a:buClr>
              <a:buFont typeface="+mj-lt"/>
              <a:buAutoNum type="arabicPeriod"/>
              <a:defRPr sz="1488"/>
            </a:lvl3pPr>
            <a:lvl4pPr marL="444972" indent="-224455">
              <a:buClr>
                <a:schemeClr val="tx2"/>
              </a:buClr>
              <a:buFont typeface="+mj-lt"/>
              <a:buAutoNum type="arabicPeriod"/>
              <a:defRPr sz="1488"/>
            </a:lvl4pPr>
            <a:lvl5pPr marL="444972" indent="-224455">
              <a:buClr>
                <a:schemeClr val="tx2"/>
              </a:buClr>
              <a:buFont typeface="+mj-lt"/>
              <a:buAutoNum type="arabicPeriod"/>
              <a:defRPr sz="1488"/>
            </a:lvl5pPr>
          </a:lstStyle>
          <a:p>
            <a:pPr lvl="0"/>
            <a:r>
              <a:rPr lang="en-US"/>
              <a:t>Click to edit Master text styles</a:t>
            </a:r>
          </a:p>
        </p:txBody>
      </p:sp>
      <p:sp>
        <p:nvSpPr>
          <p:cNvPr id="6" name="Text Placeholder 6">
            <a:extLst>
              <a:ext uri="{FF2B5EF4-FFF2-40B4-BE49-F238E27FC236}">
                <a16:creationId xmlns:a16="http://schemas.microsoft.com/office/drawing/2014/main" id="{478649D7-CD54-FF23-682C-1058ECFFE54E}"/>
              </a:ext>
            </a:extLst>
          </p:cNvPr>
          <p:cNvSpPr>
            <a:spLocks noGrp="1"/>
          </p:cNvSpPr>
          <p:nvPr>
            <p:ph type="body" sz="quarter" idx="14" hasCustomPrompt="1"/>
          </p:nvPr>
        </p:nvSpPr>
        <p:spPr>
          <a:xfrm>
            <a:off x="425232" y="2746606"/>
            <a:ext cx="472479" cy="6075980"/>
          </a:xfrm>
        </p:spPr>
        <p:txBody>
          <a:bodyPr/>
          <a:lstStyle>
            <a:lvl1pPr marL="0" indent="0">
              <a:spcAft>
                <a:spcPts val="600"/>
              </a:spcAft>
              <a:buClr>
                <a:schemeClr val="tx2"/>
              </a:buClr>
              <a:buFont typeface="+mj-lt"/>
              <a:buNone/>
              <a:defRPr sz="1200" b="1">
                <a:solidFill>
                  <a:schemeClr val="tx2"/>
                </a:solidFill>
              </a:defRPr>
            </a:lvl1pPr>
            <a:lvl2pPr marL="444972" indent="-224455">
              <a:buClr>
                <a:schemeClr val="tx2"/>
              </a:buClr>
              <a:buFont typeface="+mj-lt"/>
              <a:buAutoNum type="arabicPeriod"/>
              <a:defRPr sz="1488"/>
            </a:lvl2pPr>
            <a:lvl3pPr marL="444972" indent="-224455">
              <a:buClr>
                <a:schemeClr val="tx2"/>
              </a:buClr>
              <a:buFont typeface="+mj-lt"/>
              <a:buAutoNum type="arabicPeriod"/>
              <a:defRPr sz="1488"/>
            </a:lvl3pPr>
            <a:lvl4pPr marL="444972" indent="-224455">
              <a:buClr>
                <a:schemeClr val="tx2"/>
              </a:buClr>
              <a:buFont typeface="+mj-lt"/>
              <a:buAutoNum type="arabicPeriod"/>
              <a:defRPr sz="1488"/>
            </a:lvl4pPr>
            <a:lvl5pPr marL="444972" indent="-224455">
              <a:buClr>
                <a:schemeClr val="tx2"/>
              </a:buClr>
              <a:buFont typeface="+mj-lt"/>
              <a:buAutoNum type="arabicPeriod"/>
              <a:defRPr sz="1488"/>
            </a:lvl5pPr>
          </a:lstStyle>
          <a:p>
            <a:pPr lvl="0"/>
            <a:r>
              <a:rPr lang="en-US"/>
              <a:t>XX</a:t>
            </a:r>
          </a:p>
        </p:txBody>
      </p:sp>
      <p:sp>
        <p:nvSpPr>
          <p:cNvPr id="9" name="Text Placeholder 8">
            <a:extLst>
              <a:ext uri="{FF2B5EF4-FFF2-40B4-BE49-F238E27FC236}">
                <a16:creationId xmlns:a16="http://schemas.microsoft.com/office/drawing/2014/main" id="{7F99AFC8-B99B-9F6C-EFAF-C0C6A8AA3996}"/>
              </a:ext>
            </a:extLst>
          </p:cNvPr>
          <p:cNvSpPr>
            <a:spLocks noGrp="1"/>
          </p:cNvSpPr>
          <p:nvPr>
            <p:ph type="body" sz="quarter" idx="15"/>
          </p:nvPr>
        </p:nvSpPr>
        <p:spPr>
          <a:xfrm>
            <a:off x="425232" y="1108455"/>
            <a:ext cx="6661150" cy="1482498"/>
          </a:xfrm>
        </p:spPr>
        <p:txBody>
          <a:bodyPr/>
          <a:lstStyle>
            <a:lvl1pPr marL="0" indent="0">
              <a:buNone/>
              <a:defRPr sz="1600">
                <a:solidFill>
                  <a:schemeClr val="tx2"/>
                </a:solidFill>
              </a:defRPr>
            </a:lvl1pPr>
            <a:lvl2pPr marL="109274" indent="0">
              <a:buNone/>
              <a:defRPr sz="992">
                <a:solidFill>
                  <a:schemeClr val="tx2"/>
                </a:solidFill>
              </a:defRPr>
            </a:lvl2pPr>
            <a:lvl3pPr marL="221502" indent="0">
              <a:buNone/>
              <a:defRPr sz="992">
                <a:solidFill>
                  <a:schemeClr val="tx2"/>
                </a:solidFill>
              </a:defRPr>
            </a:lvl3pPr>
            <a:lvl4pPr marL="331760" indent="0">
              <a:buNone/>
              <a:defRPr sz="992">
                <a:solidFill>
                  <a:schemeClr val="tx2"/>
                </a:solidFill>
              </a:defRPr>
            </a:lvl4pPr>
            <a:lvl5pPr marL="443988" indent="0">
              <a:buNone/>
              <a:defRPr sz="992">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935909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CB326C-1DA2-1612-82AD-11C777B3938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EBFE509-7D46-17A6-95DB-58489D7E50EF}"/>
              </a:ext>
            </a:extLst>
          </p:cNvPr>
          <p:cNvSpPr>
            <a:spLocks noGrp="1"/>
          </p:cNvSpPr>
          <p:nvPr>
            <p:ph type="ftr" sz="quarter" idx="11"/>
          </p:nvPr>
        </p:nvSpPr>
        <p:spPr/>
        <p:txBody>
          <a:body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5" name="Slide Number Placeholder 4">
            <a:extLst>
              <a:ext uri="{FF2B5EF4-FFF2-40B4-BE49-F238E27FC236}">
                <a16:creationId xmlns:a16="http://schemas.microsoft.com/office/drawing/2014/main" id="{1D08CE9D-B2C6-738D-E6EF-68B53487C9F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9049300F-51E0-B5CD-EFB7-03FBF1F977FA}"/>
              </a:ext>
            </a:extLst>
          </p:cNvPr>
          <p:cNvSpPr>
            <a:spLocks noGrp="1"/>
          </p:cNvSpPr>
          <p:nvPr>
            <p:ph type="body" sz="quarter" idx="13"/>
          </p:nvPr>
        </p:nvSpPr>
        <p:spPr>
          <a:xfrm>
            <a:off x="431800" y="1537640"/>
            <a:ext cx="6661150" cy="8704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Blue letters on a black background&#10;&#10;Description automatically generated">
            <a:extLst>
              <a:ext uri="{FF2B5EF4-FFF2-40B4-BE49-F238E27FC236}">
                <a16:creationId xmlns:a16="http://schemas.microsoft.com/office/drawing/2014/main" id="{1AB19D33-A41B-066E-2A07-18D922E13B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13267" y="438050"/>
            <a:ext cx="1274784" cy="535885"/>
          </a:xfrm>
          <a:prstGeom prst="rect">
            <a:avLst/>
          </a:prstGeom>
        </p:spPr>
      </p:pic>
    </p:spTree>
    <p:extLst>
      <p:ext uri="{BB962C8B-B14F-4D97-AF65-F5344CB8AC3E}">
        <p14:creationId xmlns:p14="http://schemas.microsoft.com/office/powerpoint/2010/main" val="29796360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431801" y="5750266"/>
            <a:ext cx="6661150" cy="561250"/>
          </a:xfrm>
        </p:spPr>
        <p:txBody>
          <a:bodyPr anchor="ctr"/>
          <a:lstStyle>
            <a:lvl1pPr algn="l">
              <a:defRPr sz="18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431801" y="6506085"/>
            <a:ext cx="6661150" cy="3147187"/>
          </a:xfrm>
        </p:spPr>
        <p:txBody>
          <a:bodyPr/>
          <a:lstStyle>
            <a:lvl1pPr marL="0" indent="0" algn="l">
              <a:buNone/>
              <a:defRPr sz="1600" b="0"/>
            </a:lvl1pPr>
            <a:lvl2pPr marL="283522" indent="0" algn="ctr">
              <a:buNone/>
              <a:defRPr sz="1240"/>
            </a:lvl2pPr>
            <a:lvl3pPr marL="567044" indent="0" algn="ctr">
              <a:buNone/>
              <a:defRPr sz="1117"/>
            </a:lvl3pPr>
            <a:lvl4pPr marL="850566" indent="0" algn="ctr">
              <a:buNone/>
              <a:defRPr sz="992"/>
            </a:lvl4pPr>
            <a:lvl5pPr marL="1134088" indent="0" algn="ctr">
              <a:buNone/>
              <a:defRPr sz="992"/>
            </a:lvl5pPr>
            <a:lvl6pPr marL="1417610" indent="0" algn="ctr">
              <a:buNone/>
              <a:defRPr sz="992"/>
            </a:lvl6pPr>
            <a:lvl7pPr marL="1701131" indent="0" algn="ctr">
              <a:buNone/>
              <a:defRPr sz="992"/>
            </a:lvl7pPr>
            <a:lvl8pPr marL="1984654" indent="0" algn="ctr">
              <a:buNone/>
              <a:defRPr sz="992"/>
            </a:lvl8pPr>
            <a:lvl9pPr marL="2268175" indent="0" algn="ctr">
              <a:buNone/>
              <a:defRPr sz="992"/>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0" y="0"/>
            <a:ext cx="7559675" cy="5346700"/>
          </a:xfrm>
          <a:solidFill>
            <a:schemeClr val="bg1">
              <a:lumMod val="95000"/>
            </a:schemeClr>
          </a:solidFill>
        </p:spPr>
        <p:txBody>
          <a:bodyPr anchor="ctr"/>
          <a:lstStyle>
            <a:lvl1pPr marL="0" indent="0" algn="ctr">
              <a:buNone/>
              <a:defRPr/>
            </a:lvl1pPr>
          </a:lstStyle>
          <a:p>
            <a:endParaRPr lang="en-GB"/>
          </a:p>
        </p:txBody>
      </p:sp>
      <p:sp>
        <p:nvSpPr>
          <p:cNvPr id="5" name="Text Placeholder 3">
            <a:extLst>
              <a:ext uri="{FF2B5EF4-FFF2-40B4-BE49-F238E27FC236}">
                <a16:creationId xmlns:a16="http://schemas.microsoft.com/office/drawing/2014/main" id="{2175B1AD-1E2F-211C-B1E9-70A0D47FC6DD}"/>
              </a:ext>
            </a:extLst>
          </p:cNvPr>
          <p:cNvSpPr>
            <a:spLocks noGrp="1"/>
          </p:cNvSpPr>
          <p:nvPr>
            <p:ph type="body" sz="quarter" idx="26" hasCustomPrompt="1"/>
          </p:nvPr>
        </p:nvSpPr>
        <p:spPr>
          <a:xfrm>
            <a:off x="5434047" y="283593"/>
            <a:ext cx="1658903" cy="1340814"/>
          </a:xfrm>
        </p:spPr>
        <p:txBody>
          <a:bodyPr lIns="0" tIns="0" rIns="0" bIns="0" numCol="1" anchor="ctr">
            <a:noAutofit/>
          </a:bodyPr>
          <a:lstStyle>
            <a:lvl1pPr marL="0" indent="0" algn="r">
              <a:spcBef>
                <a:spcPts val="0"/>
              </a:spcBef>
              <a:buNone/>
              <a:defRPr sz="9300" b="1">
                <a:solidFill>
                  <a:schemeClr val="bg1"/>
                </a:solidFill>
              </a:defRPr>
            </a:lvl1pPr>
          </a:lstStyle>
          <a:p>
            <a:pPr lvl="0"/>
            <a:r>
              <a:rPr lang="en-US"/>
              <a:t>XX</a:t>
            </a:r>
          </a:p>
        </p:txBody>
      </p:sp>
    </p:spTree>
    <p:extLst>
      <p:ext uri="{BB962C8B-B14F-4D97-AF65-F5344CB8AC3E}">
        <p14:creationId xmlns:p14="http://schemas.microsoft.com/office/powerpoint/2010/main" val="2316248382"/>
      </p:ext>
    </p:extLst>
  </p:cSld>
  <p:clrMapOvr>
    <a:masterClrMapping/>
  </p:clrMapOvr>
  <p:transition>
    <p:fade/>
  </p:transition>
  <p:extLst>
    <p:ext uri="{DCECCB84-F9BA-43D5-87BE-67443E8EF086}">
      <p15:sldGuideLst xmlns:p15="http://schemas.microsoft.com/office/powerpoint/2012/main">
        <p15:guide id="1" orient="horz" pos="3368"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over page - large frame - whit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431801" y="5750266"/>
            <a:ext cx="6661150" cy="561250"/>
          </a:xfrm>
        </p:spPr>
        <p:txBody>
          <a:bodyPr anchor="ctr"/>
          <a:lstStyle>
            <a:lvl1pPr algn="l">
              <a:defRPr sz="18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431801" y="6506085"/>
            <a:ext cx="6661150" cy="3147187"/>
          </a:xfrm>
        </p:spPr>
        <p:txBody>
          <a:bodyPr/>
          <a:lstStyle>
            <a:lvl1pPr marL="0" indent="0" algn="l">
              <a:buNone/>
              <a:defRPr sz="1600" b="0">
                <a:solidFill>
                  <a:schemeClr val="bg1"/>
                </a:solidFill>
              </a:defRPr>
            </a:lvl1pPr>
            <a:lvl2pPr marL="283522" indent="0" algn="ctr">
              <a:buNone/>
              <a:defRPr sz="1240"/>
            </a:lvl2pPr>
            <a:lvl3pPr marL="567044" indent="0" algn="ctr">
              <a:buNone/>
              <a:defRPr sz="1117"/>
            </a:lvl3pPr>
            <a:lvl4pPr marL="850566" indent="0" algn="ctr">
              <a:buNone/>
              <a:defRPr sz="992"/>
            </a:lvl4pPr>
            <a:lvl5pPr marL="1134088" indent="0" algn="ctr">
              <a:buNone/>
              <a:defRPr sz="992"/>
            </a:lvl5pPr>
            <a:lvl6pPr marL="1417610" indent="0" algn="ctr">
              <a:buNone/>
              <a:defRPr sz="992"/>
            </a:lvl6pPr>
            <a:lvl7pPr marL="1701131" indent="0" algn="ctr">
              <a:buNone/>
              <a:defRPr sz="992"/>
            </a:lvl7pPr>
            <a:lvl8pPr marL="1984654" indent="0" algn="ctr">
              <a:buNone/>
              <a:defRPr sz="992"/>
            </a:lvl8pPr>
            <a:lvl9pPr marL="2268175" indent="0" algn="ctr">
              <a:buNone/>
              <a:defRPr sz="992"/>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0" y="0"/>
            <a:ext cx="7559675" cy="5346700"/>
          </a:xfrm>
          <a:solidFill>
            <a:schemeClr val="bg1">
              <a:lumMod val="95000"/>
            </a:schemeClr>
          </a:solidFill>
        </p:spPr>
        <p:txBody>
          <a:bodyPr anchor="ctr"/>
          <a:lstStyle>
            <a:lvl1pPr marL="0" indent="0" algn="ctr">
              <a:buNone/>
              <a:defRPr/>
            </a:lvl1pPr>
          </a:lstStyle>
          <a:p>
            <a:endParaRPr lang="en-GB"/>
          </a:p>
        </p:txBody>
      </p:sp>
      <p:sp>
        <p:nvSpPr>
          <p:cNvPr id="5" name="Text Placeholder 3">
            <a:extLst>
              <a:ext uri="{FF2B5EF4-FFF2-40B4-BE49-F238E27FC236}">
                <a16:creationId xmlns:a16="http://schemas.microsoft.com/office/drawing/2014/main" id="{2175B1AD-1E2F-211C-B1E9-70A0D47FC6DD}"/>
              </a:ext>
            </a:extLst>
          </p:cNvPr>
          <p:cNvSpPr>
            <a:spLocks noGrp="1"/>
          </p:cNvSpPr>
          <p:nvPr>
            <p:ph type="body" sz="quarter" idx="26" hasCustomPrompt="1"/>
          </p:nvPr>
        </p:nvSpPr>
        <p:spPr>
          <a:xfrm>
            <a:off x="5434047" y="283593"/>
            <a:ext cx="1658903" cy="1340814"/>
          </a:xfrm>
        </p:spPr>
        <p:txBody>
          <a:bodyPr lIns="0" tIns="0" rIns="0" bIns="0" numCol="1" anchor="ctr">
            <a:noAutofit/>
          </a:bodyPr>
          <a:lstStyle>
            <a:lvl1pPr marL="0" indent="0" algn="r">
              <a:spcBef>
                <a:spcPts val="0"/>
              </a:spcBef>
              <a:buNone/>
              <a:defRPr sz="9300" b="1">
                <a:solidFill>
                  <a:schemeClr val="bg1"/>
                </a:solidFill>
              </a:defRPr>
            </a:lvl1pPr>
          </a:lstStyle>
          <a:p>
            <a:pPr lvl="0"/>
            <a:r>
              <a:rPr lang="en-US"/>
              <a:t>XX</a:t>
            </a:r>
          </a:p>
        </p:txBody>
      </p:sp>
    </p:spTree>
    <p:extLst>
      <p:ext uri="{BB962C8B-B14F-4D97-AF65-F5344CB8AC3E}">
        <p14:creationId xmlns:p14="http://schemas.microsoft.com/office/powerpoint/2010/main" val="3490407750"/>
      </p:ext>
    </p:extLst>
  </p:cSld>
  <p:clrMapOvr>
    <a:masterClrMapping/>
  </p:clrMapOvr>
  <p:transition>
    <p:fade/>
  </p:transition>
  <p:extLst>
    <p:ext uri="{DCECCB84-F9BA-43D5-87BE-67443E8EF086}">
      <p15:sldGuideLst xmlns:p15="http://schemas.microsoft.com/office/powerpoint/2012/main">
        <p15:guide id="1" orient="horz" pos="3368">
          <p15:clr>
            <a:srgbClr val="FBAE40"/>
          </p15:clr>
        </p15:guide>
        <p15:guide id="2" pos="23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431801" y="431800"/>
            <a:ext cx="6661150" cy="306388"/>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431801" y="1096964"/>
            <a:ext cx="6661150" cy="914558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22941-1361-6E63-B12A-06C77F5C0FBB}"/>
              </a:ext>
            </a:extLst>
          </p:cNvPr>
          <p:cNvSpPr>
            <a:spLocks noGrp="1"/>
          </p:cNvSpPr>
          <p:nvPr>
            <p:ph type="dt" sz="half" idx="2"/>
          </p:nvPr>
        </p:nvSpPr>
        <p:spPr>
          <a:xfrm>
            <a:off x="3389205" y="10242550"/>
            <a:ext cx="781266" cy="261369"/>
          </a:xfrm>
          <a:prstGeom prst="rect">
            <a:avLst/>
          </a:prstGeom>
        </p:spPr>
        <p:txBody>
          <a:bodyPr vert="horz" lIns="0" tIns="45720" rIns="0" bIns="45720" rtlCol="0" anchor="ctr"/>
          <a:lstStyle>
            <a:lvl1pPr algn="ctr">
              <a:defRPr sz="372">
                <a:solidFill>
                  <a:schemeClr val="tx1"/>
                </a:solidFill>
              </a:defRPr>
            </a:lvl1pPr>
          </a:lstStyle>
          <a:p>
            <a:endParaRPr lang="en-GB"/>
          </a:p>
        </p:txBody>
      </p:sp>
      <p:sp>
        <p:nvSpPr>
          <p:cNvPr id="5" name="Footer Placeholder 4">
            <a:extLst>
              <a:ext uri="{FF2B5EF4-FFF2-40B4-BE49-F238E27FC236}">
                <a16:creationId xmlns:a16="http://schemas.microsoft.com/office/drawing/2014/main" id="{D5C9E4D8-93A5-6C78-B5B9-150B83256C33}"/>
              </a:ext>
            </a:extLst>
          </p:cNvPr>
          <p:cNvSpPr>
            <a:spLocks noGrp="1"/>
          </p:cNvSpPr>
          <p:nvPr>
            <p:ph type="ftr" sz="quarter" idx="3"/>
          </p:nvPr>
        </p:nvSpPr>
        <p:spPr>
          <a:xfrm>
            <a:off x="431800" y="10242550"/>
            <a:ext cx="2321450" cy="261369"/>
          </a:xfrm>
          <a:prstGeom prst="rect">
            <a:avLst/>
          </a:prstGeom>
        </p:spPr>
        <p:txBody>
          <a:bodyPr vert="horz" lIns="0" tIns="45720" rIns="0" bIns="45720" rtlCol="0" anchor="ctr"/>
          <a:lstStyle>
            <a:lvl1pPr algn="l">
              <a:defRPr sz="372">
                <a:solidFill>
                  <a:schemeClr val="tx1"/>
                </a:solidFill>
              </a:defRPr>
            </a:lvl1pPr>
          </a:lstStyle>
          <a:p>
            <a:r>
              <a:rPr lang="en-US" dirty="0"/>
              <a:t>The Socio−Economic Study for Lidl </a:t>
            </a:r>
            <a:r>
              <a:rPr lang="en-US" dirty="0" err="1"/>
              <a:t>Slovenská</a:t>
            </a:r>
            <a:r>
              <a:rPr lang="en-US" dirty="0"/>
              <a:t> </a:t>
            </a:r>
            <a:r>
              <a:rPr lang="en-US" dirty="0" err="1"/>
              <a:t>republika</a:t>
            </a:r>
            <a:r>
              <a:rPr lang="en-US" dirty="0"/>
              <a:t>, </a:t>
            </a:r>
            <a:r>
              <a:rPr lang="en-US" dirty="0" err="1"/>
              <a:t>s.r.o</a:t>
            </a:r>
            <a:r>
              <a:rPr lang="en-US" dirty="0"/>
              <a:t>.</a:t>
            </a:r>
            <a:endParaRPr lang="en-GB" dirty="0"/>
          </a:p>
        </p:txBody>
      </p:sp>
      <p:sp>
        <p:nvSpPr>
          <p:cNvPr id="6" name="Slide Number Placeholder 5">
            <a:extLst>
              <a:ext uri="{FF2B5EF4-FFF2-40B4-BE49-F238E27FC236}">
                <a16:creationId xmlns:a16="http://schemas.microsoft.com/office/drawing/2014/main" id="{15B14A89-CC20-0ECB-B7C5-296A21ECF522}"/>
              </a:ext>
            </a:extLst>
          </p:cNvPr>
          <p:cNvSpPr>
            <a:spLocks noGrp="1"/>
          </p:cNvSpPr>
          <p:nvPr>
            <p:ph type="sldNum" sz="quarter" idx="4"/>
          </p:nvPr>
        </p:nvSpPr>
        <p:spPr>
          <a:xfrm>
            <a:off x="6534903" y="10242550"/>
            <a:ext cx="558047" cy="261369"/>
          </a:xfrm>
          <a:prstGeom prst="rect">
            <a:avLst/>
          </a:prstGeom>
        </p:spPr>
        <p:txBody>
          <a:bodyPr vert="horz" lIns="0" tIns="45720" rIns="0" bIns="45720" rtlCol="0" anchor="ctr"/>
          <a:lstStyle>
            <a:lvl1pPr algn="r">
              <a:defRPr sz="372">
                <a:solidFill>
                  <a:schemeClr val="tx1"/>
                </a:solidFill>
              </a:defRPr>
            </a:lvl1pPr>
          </a:lstStyle>
          <a:p>
            <a:fld id="{721C06D9-4617-44B0-8711-1EF1C439A609}" type="slidenum">
              <a:rPr lang="en-GB" smtClean="0"/>
              <a:pPr/>
              <a:t>‹#›</a:t>
            </a:fld>
            <a:endParaRPr lang="en-GB"/>
          </a:p>
        </p:txBody>
      </p:sp>
    </p:spTree>
    <p:extLst>
      <p:ext uri="{BB962C8B-B14F-4D97-AF65-F5344CB8AC3E}">
        <p14:creationId xmlns:p14="http://schemas.microsoft.com/office/powerpoint/2010/main" val="2439936518"/>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32" r:id="rId3"/>
    <p:sldLayoutId id="2147483733" r:id="rId4"/>
    <p:sldLayoutId id="2147483651" r:id="rId5"/>
    <p:sldLayoutId id="2147483734" r:id="rId6"/>
    <p:sldLayoutId id="2147483735" r:id="rId7"/>
    <p:sldLayoutId id="2147483737" r:id="rId8"/>
    <p:sldLayoutId id="2147483745" r:id="rId9"/>
    <p:sldLayoutId id="2147483736" r:id="rId10"/>
    <p:sldLayoutId id="2147483738" r:id="rId11"/>
    <p:sldLayoutId id="2147483739" r:id="rId12"/>
    <p:sldLayoutId id="2147483688" r:id="rId13"/>
    <p:sldLayoutId id="2147483741" r:id="rId14"/>
    <p:sldLayoutId id="2147483746" r:id="rId15"/>
    <p:sldLayoutId id="2147483747" r:id="rId16"/>
    <p:sldLayoutId id="2147483743" r:id="rId17"/>
    <p:sldLayoutId id="2147483692" r:id="rId18"/>
    <p:sldLayoutId id="2147483748" r:id="rId19"/>
    <p:sldLayoutId id="2147483750" r:id="rId20"/>
    <p:sldLayoutId id="2147483751" r:id="rId21"/>
  </p:sldLayoutIdLst>
  <p:transition>
    <p:fade/>
  </p:transition>
  <p:hf hdr="0" dt="0"/>
  <p:txStyles>
    <p:titleStyle>
      <a:lvl1pPr algn="l" defTabSz="567044"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92075" indent="-92075" algn="l" defTabSz="567044" rtl="0" eaLnBrk="1" latinLnBrk="0" hangingPunct="1">
        <a:lnSpc>
          <a:spcPct val="100000"/>
        </a:lnSpc>
        <a:spcBef>
          <a:spcPts val="0"/>
        </a:spcBef>
        <a:spcAft>
          <a:spcPts val="186"/>
        </a:spcAft>
        <a:buFont typeface="Arial" panose="020B0604020202020204" pitchFamily="34" charset="0"/>
        <a:buChar char="•"/>
        <a:defRPr sz="1000" kern="1200">
          <a:solidFill>
            <a:schemeClr val="tx1"/>
          </a:solidFill>
          <a:latin typeface="+mn-lt"/>
          <a:ea typeface="+mn-ea"/>
          <a:cs typeface="+mn-cs"/>
        </a:defRPr>
      </a:lvl1pPr>
      <a:lvl2pPr marL="268288" indent="-147638" algn="l" defTabSz="567044" rtl="0" eaLnBrk="1" latinLnBrk="0" hangingPunct="1">
        <a:lnSpc>
          <a:spcPct val="100000"/>
        </a:lnSpc>
        <a:spcBef>
          <a:spcPts val="0"/>
        </a:spcBef>
        <a:spcAft>
          <a:spcPts val="186"/>
        </a:spcAft>
        <a:buSzPct val="85000"/>
        <a:buFont typeface="Arial" panose="020B0604020202020204" pitchFamily="34" charset="0"/>
        <a:buChar char="•"/>
        <a:defRPr sz="1000" kern="1200">
          <a:solidFill>
            <a:schemeClr val="tx1"/>
          </a:solidFill>
          <a:latin typeface="+mn-lt"/>
          <a:ea typeface="+mn-ea"/>
          <a:cs typeface="+mn-cs"/>
        </a:defRPr>
      </a:lvl2pPr>
      <a:lvl3pPr marL="358775" indent="-136525" algn="l" defTabSz="567044" rtl="0" eaLnBrk="1" latinLnBrk="0" hangingPunct="1">
        <a:lnSpc>
          <a:spcPct val="100000"/>
        </a:lnSpc>
        <a:spcBef>
          <a:spcPts val="0"/>
        </a:spcBef>
        <a:spcAft>
          <a:spcPts val="186"/>
        </a:spcAft>
        <a:buSzPct val="70000"/>
        <a:buFont typeface="Arial" panose="020B0604020202020204" pitchFamily="34" charset="0"/>
        <a:buChar char="•"/>
        <a:defRPr sz="1000" kern="1200">
          <a:solidFill>
            <a:schemeClr val="tx1"/>
          </a:solidFill>
          <a:latin typeface="+mn-lt"/>
          <a:ea typeface="+mn-ea"/>
          <a:cs typeface="+mn-cs"/>
        </a:defRPr>
      </a:lvl3pPr>
      <a:lvl4pPr marL="447675" indent="-115888" algn="l" defTabSz="567044" rtl="0" eaLnBrk="1" latinLnBrk="0" hangingPunct="1">
        <a:lnSpc>
          <a:spcPct val="100000"/>
        </a:lnSpc>
        <a:spcBef>
          <a:spcPts val="0"/>
        </a:spcBef>
        <a:spcAft>
          <a:spcPts val="186"/>
        </a:spcAft>
        <a:buSzPct val="70000"/>
        <a:buFont typeface="Arial" panose="020B0604020202020204" pitchFamily="34" charset="0"/>
        <a:buChar char="•"/>
        <a:defRPr sz="1000" kern="1200">
          <a:solidFill>
            <a:schemeClr val="tx1"/>
          </a:solidFill>
          <a:latin typeface="+mn-lt"/>
          <a:ea typeface="+mn-ea"/>
          <a:cs typeface="+mn-cs"/>
        </a:defRPr>
      </a:lvl4pPr>
      <a:lvl5pPr marL="538163" indent="-93663" algn="l" defTabSz="567044" rtl="0" eaLnBrk="1" latinLnBrk="0" hangingPunct="1">
        <a:lnSpc>
          <a:spcPct val="100000"/>
        </a:lnSpc>
        <a:spcBef>
          <a:spcPts val="0"/>
        </a:spcBef>
        <a:spcAft>
          <a:spcPts val="186"/>
        </a:spcAft>
        <a:buSzPct val="70000"/>
        <a:buFont typeface="Arial" panose="020B0604020202020204" pitchFamily="34" charset="0"/>
        <a:buChar char="•"/>
        <a:defRPr sz="1000" kern="1200">
          <a:solidFill>
            <a:schemeClr val="tx1"/>
          </a:solidFill>
          <a:latin typeface="+mn-lt"/>
          <a:ea typeface="+mn-ea"/>
          <a:cs typeface="+mn-cs"/>
        </a:defRPr>
      </a:lvl5pPr>
      <a:lvl6pPr marL="1559370" indent="-141761" algn="l" defTabSz="567044"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893" indent="-141761" algn="l" defTabSz="567044"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414" indent="-141761" algn="l" defTabSz="567044"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936" indent="-141761" algn="l" defTabSz="567044"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en-US"/>
      </a:defPPr>
      <a:lvl1pPr marL="0" algn="l" defTabSz="567044" rtl="0" eaLnBrk="1" latinLnBrk="0" hangingPunct="1">
        <a:defRPr sz="1117" kern="1200">
          <a:solidFill>
            <a:schemeClr val="tx1"/>
          </a:solidFill>
          <a:latin typeface="+mn-lt"/>
          <a:ea typeface="+mn-ea"/>
          <a:cs typeface="+mn-cs"/>
        </a:defRPr>
      </a:lvl1pPr>
      <a:lvl2pPr marL="283522" algn="l" defTabSz="567044" rtl="0" eaLnBrk="1" latinLnBrk="0" hangingPunct="1">
        <a:defRPr sz="1117" kern="1200">
          <a:solidFill>
            <a:schemeClr val="tx1"/>
          </a:solidFill>
          <a:latin typeface="+mn-lt"/>
          <a:ea typeface="+mn-ea"/>
          <a:cs typeface="+mn-cs"/>
        </a:defRPr>
      </a:lvl2pPr>
      <a:lvl3pPr marL="567044" algn="l" defTabSz="567044" rtl="0" eaLnBrk="1" latinLnBrk="0" hangingPunct="1">
        <a:defRPr sz="1117" kern="1200">
          <a:solidFill>
            <a:schemeClr val="tx1"/>
          </a:solidFill>
          <a:latin typeface="+mn-lt"/>
          <a:ea typeface="+mn-ea"/>
          <a:cs typeface="+mn-cs"/>
        </a:defRPr>
      </a:lvl3pPr>
      <a:lvl4pPr marL="850566" algn="l" defTabSz="567044" rtl="0" eaLnBrk="1" latinLnBrk="0" hangingPunct="1">
        <a:defRPr sz="1117" kern="1200">
          <a:solidFill>
            <a:schemeClr val="tx1"/>
          </a:solidFill>
          <a:latin typeface="+mn-lt"/>
          <a:ea typeface="+mn-ea"/>
          <a:cs typeface="+mn-cs"/>
        </a:defRPr>
      </a:lvl4pPr>
      <a:lvl5pPr marL="1134088" algn="l" defTabSz="567044" rtl="0" eaLnBrk="1" latinLnBrk="0" hangingPunct="1">
        <a:defRPr sz="1117" kern="1200">
          <a:solidFill>
            <a:schemeClr val="tx1"/>
          </a:solidFill>
          <a:latin typeface="+mn-lt"/>
          <a:ea typeface="+mn-ea"/>
          <a:cs typeface="+mn-cs"/>
        </a:defRPr>
      </a:lvl5pPr>
      <a:lvl6pPr marL="1417610" algn="l" defTabSz="567044" rtl="0" eaLnBrk="1" latinLnBrk="0" hangingPunct="1">
        <a:defRPr sz="1117" kern="1200">
          <a:solidFill>
            <a:schemeClr val="tx1"/>
          </a:solidFill>
          <a:latin typeface="+mn-lt"/>
          <a:ea typeface="+mn-ea"/>
          <a:cs typeface="+mn-cs"/>
        </a:defRPr>
      </a:lvl6pPr>
      <a:lvl7pPr marL="1701131" algn="l" defTabSz="567044" rtl="0" eaLnBrk="1" latinLnBrk="0" hangingPunct="1">
        <a:defRPr sz="1117" kern="1200">
          <a:solidFill>
            <a:schemeClr val="tx1"/>
          </a:solidFill>
          <a:latin typeface="+mn-lt"/>
          <a:ea typeface="+mn-ea"/>
          <a:cs typeface="+mn-cs"/>
        </a:defRPr>
      </a:lvl7pPr>
      <a:lvl8pPr marL="1984654" algn="l" defTabSz="567044" rtl="0" eaLnBrk="1" latinLnBrk="0" hangingPunct="1">
        <a:defRPr sz="1117" kern="1200">
          <a:solidFill>
            <a:schemeClr val="tx1"/>
          </a:solidFill>
          <a:latin typeface="+mn-lt"/>
          <a:ea typeface="+mn-ea"/>
          <a:cs typeface="+mn-cs"/>
        </a:defRPr>
      </a:lvl8pPr>
      <a:lvl9pPr marL="2268175" algn="l" defTabSz="567044"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2381" userDrawn="1">
          <p15:clr>
            <a:srgbClr val="F26B43"/>
          </p15:clr>
        </p15:guide>
        <p15:guide id="4" orient="horz" pos="272" userDrawn="1">
          <p15:clr>
            <a:srgbClr val="F26B43"/>
          </p15:clr>
        </p15:guide>
        <p15:guide id="5" orient="horz" pos="465" userDrawn="1">
          <p15:clr>
            <a:srgbClr val="F26B43"/>
          </p15:clr>
        </p15:guide>
        <p15:guide id="7" orient="horz" pos="6452" userDrawn="1">
          <p15:clr>
            <a:srgbClr val="F26B43"/>
          </p15:clr>
        </p15:guide>
        <p15:guide id="9" pos="4468" userDrawn="1">
          <p15:clr>
            <a:srgbClr val="F26B43"/>
          </p15:clr>
        </p15:guide>
        <p15:guide id="12" pos="272" userDrawn="1">
          <p15:clr>
            <a:srgbClr val="F26B43"/>
          </p15:clr>
        </p15:guide>
        <p15:guide id="13" orient="horz" pos="6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https://analyzy.gov.sk/files/archiv/25/Ako_sa_zije_v_regionoch-1.pdf" TargetMode="External"/><Relationship Id="rId7" Type="http://schemas.openxmlformats.org/officeDocument/2006/relationships/image" Target="../media/image18.png"/><Relationship Id="rId2" Type="http://schemas.microsoft.com/office/2018/10/relationships/comments" Target="../comments/modernComment_133_77F734EE.xml"/><Relationship Id="rId1" Type="http://schemas.openxmlformats.org/officeDocument/2006/relationships/slideLayout" Target="../slideLayouts/slideLayout21.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hyperlink" Target="https://komarno.sk/wp-content/uploads/2024/02/PHRSR-SPR-Komarno-final-verzia-1.0-1.pdf" TargetMode="External"/><Relationship Id="rId9" Type="http://schemas.microsoft.com/office/2014/relationships/chartEx" Target="../charts/chartEx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lidl.sk/l/sk/letak/online-brozura-socioekonomicka-studia-2023/ar/0" TargetMode="Externa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8.xml"/><Relationship Id="rId2" Type="http://schemas.openxmlformats.org/officeDocument/2006/relationships/hyperlink" Target="https://slovak.statistics.sk/wps/portal/ext/products/informationmessages/inf_sprava_detail/a69d33e2-2837-4413-84ce-5b2b92ad38ef/!ut/p/z1/tVffd6I6EP5r9pHDJCEQHwEVEER-t-XlHtrarddVu9Xj3v73G6ynu0Cd2IerD7Yn35eZ-WaSmei1fqvX2-a4-t4cVrtt80P-f1eb_6RWIByH2ABOxCCYhXnsu1PqlVy_OQGqKDkDwtAFW9gu4zYleQJ63eHP5XLAAj917IwYhOqVXuv1w_bwcnjW73b3--ZZ26-11fZJa9aHbyD_2L1upDfH7VLbv7w2x7dvcNwvD2v525ijR8aWVKOCWZphEKYJ42Gp8Xt6P6LNIxPLp3b7l4fVo353Ffo9HNezfcOKAETkcQhsv8xGKWNgs1M4dpqmeVRV4FV0KsMhHsRlKcUxz3y48LHhOv6HXp5fCghiBzxvFBGDvfM_1PasgsjlOC8rkTKREAW_YF3-IiNTSGXS4lAUwVzQfjq7BkqgGL-EgX3BLZD8XAZX5V7q9-3npS2Xs4C7kcMWNlf47xhY_Atq4v5PKpRfMqvPF_5cAqZRUiWTgljAu_zesovHDwUY3ePQW06HxymfjyCocqNYCIsy0tO_t2wxhX4zjuoHVp_fPe-GTDCSf2884AunohBYcUbCNPWSjPbi7yzzhap-Rqj_c2rg-Z8zhvKnHM9fGKL5C1NTVf8Us29GoMi_1fNfsICDHYxhwtgMphMV34cv8ocAxH8iLFz_FoDYjyuV_wS-yB8CsPtzQQf5C13Zr2JejHkVsyQi1_ERwFX3JwLA6sdS6N8CkPtjNlfcPy0As18o4m8B9TXjBAKo8fZ60_Z7RQdX7VH3ROqONO4AICCXReYlxMjSBFhgngGX2jy3zoA_ZRaPHXkPRlYqAtkHHXoGTPOE2iPDc8fZQu5QuFTkkUmhrYPuDp8MCj0T3UqeGIodCtYP85NZAANMYlDokFkKQGHiJoLJUMlOR6HjIWA4kWAAu-AKoRxDoUM1AHwyVWCArALUyfe5AgPkMKzq4WSBAXgyACxMIo9LxiPuROZfJwsbPrDjb3xU9aWy90w83af5Ak33iOPJOk0IKKBQSH2aEfCSU0h96tJ4slSnOyIqHUyVCaaKguixv9ssdeltvl_rd_Liti5e3ER2puNq-Usvt-1z7oeef_FdNlM1DvlQXf3782dty9fkbntY_nfQb_-P56S0Q1_n7vy7dL85PLdb7_Tbq6gvm3Ij2NsK_WjrbHLxK-xfxdPmRuzt3ycj7YQ!/dz/d5/L2dBISEvZ0FBIS9nQSEh/" TargetMode="External"/><Relationship Id="rId1" Type="http://schemas.openxmlformats.org/officeDocument/2006/relationships/slideLayout" Target="../slideLayouts/slideLayout2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lidl.pl/l/pl/gazetki/raport-wplywu-na-gospodarke-lidl-polska/view/flyer/page/1" TargetMode="External"/><Relationship Id="rId1" Type="http://schemas.openxmlformats.org/officeDocument/2006/relationships/slideLayout" Target="../slideLayouts/slideLayout20.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tvnoviny.sk/domace/clanok/106234-na-obrovsku-obnovu-hlavnej-stanice-v-bratislave-vyhlasia-coskoro-medzinarodnu-sutaz" TargetMode="External"/><Relationship Id="rId7" Type="http://schemas.openxmlformats.org/officeDocument/2006/relationships/image" Target="../media/image28.png"/><Relationship Id="rId2" Type="http://schemas.openxmlformats.org/officeDocument/2006/relationships/hyperlink" Target="https://matrix.reshish.com/matrixMethod.php" TargetMode="Externa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7.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hyperlink" Target="mailto:martin.palider@forvismazars.com" TargetMode="External"/><Relationship Id="rId7" Type="http://schemas.openxmlformats.org/officeDocument/2006/relationships/hyperlink" Target="http://www.forvismazars.com/sk" TargetMode="External"/><Relationship Id="rId2" Type="http://schemas.openxmlformats.org/officeDocument/2006/relationships/hyperlink" Target="mailto:martin.dolinsky@forvismazars.com" TargetMode="External"/><Relationship Id="rId1" Type="http://schemas.openxmlformats.org/officeDocument/2006/relationships/slideLayout" Target="../slideLayouts/slideLayout18.xml"/><Relationship Id="rId6" Type="http://schemas.openxmlformats.org/officeDocument/2006/relationships/hyperlink" Target="https://www.instagram.com/forvismazarsinslovakia/" TargetMode="External"/><Relationship Id="rId5" Type="http://schemas.openxmlformats.org/officeDocument/2006/relationships/hyperlink" Target="https://www.facebook.com/forvismazarsinslovakia" TargetMode="External"/><Relationship Id="rId4" Type="http://schemas.openxmlformats.org/officeDocument/2006/relationships/hyperlink" Target="https://www.linkedin.com/company/forvis-mazars-grou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efconsulting.com/what-we-do/evaluation-impact-assessment/local-multiplier-3/" TargetMode="External"/><Relationship Id="rId7" Type="http://schemas.openxmlformats.org/officeDocument/2006/relationships/image" Target="../media/image5.jpeg"/><Relationship Id="rId2" Type="http://schemas.openxmlformats.org/officeDocument/2006/relationships/hyperlink" Target="https://data-explorer.oecd.org/vis?tm=DF_STAN_2025&amp;snb=1&amp;df%5bds%5d=dsDisseminateFinalDMZ&amp;df%5bid%5d=DSD_STAN@DF_STAN_2025&amp;df%5bag%5d=OECD.STI.PIE&amp;df%5bvs%5d=1.0&amp;dq=A.SVK.G47...&amp;pd=2015,&amp;to%5bTIME_PERIOD%5d=false&amp;vw=tb" TargetMode="External"/><Relationship Id="rId1" Type="http://schemas.openxmlformats.org/officeDocument/2006/relationships/slideLayout" Target="../slideLayouts/slideLayout20.xml"/><Relationship Id="rId6" Type="http://schemas.openxmlformats.org/officeDocument/2006/relationships/hyperlink" Target="https://rshiny.ilo.org/dataexplorer37/?lang=en&amp;segment=indicator&amp;id=EMP_TEMP_ECO_OCU_NB_A" TargetMode="External"/><Relationship Id="rId5" Type="http://schemas.openxmlformats.org/officeDocument/2006/relationships/hyperlink" Target="https://publications.jrc.ec.europa.eu/repository/bitstream/JRC133434/JRC133434_01.pdf" TargetMode="External"/><Relationship Id="rId4" Type="http://schemas.openxmlformats.org/officeDocument/2006/relationships/hyperlink" Target="https://documents.worldbank.org/en/publication/documents-reports/documentlist?docty_exact=Policy+Research+Working+Paper&amp;qterm=105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pps.bea.gov/iTable/?reqid=1602&amp;step=2&amp;Categories=Core&amp;isURI=1&amp;_gl=1*1q3p3sh*_ga*MTM2MzYzMjE1OS4xNzUyNjc5MjIx*_ga_J4698JNNFT*czE3NTI2NzkyMjAkbzEkZzEkdDE3NTI2ODExNjEkajM1JGwwJGgw" TargetMode="Externa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polocenskazodpovednost.sk/vyrocne-spravy"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cuments.worldbank.org/en/publication/documents-reports/documentlist?docty_exact=Policy+Research+Working+Paper&amp;qterm=10529"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rokovania.gov.sk/RVL/Material/30340/1" TargetMode="External"/><Relationship Id="rId7" Type="http://schemas.openxmlformats.org/officeDocument/2006/relationships/image" Target="../media/image12.png"/><Relationship Id="rId2" Type="http://schemas.openxmlformats.org/officeDocument/2006/relationships/hyperlink" Target="https://www.minv.sk/?ros_ministerstvo-prace-socialnych-veci-a-rodiny-slovenskej-republiky&amp;sprava=mpk-vyska-financneho-prispevku-na-socialne-sluzby-2024" TargetMode="External"/><Relationship Id="rId1" Type="http://schemas.openxmlformats.org/officeDocument/2006/relationships/slideLayout" Target="../slideLayouts/slideLayout21.xml"/><Relationship Id="rId6" Type="http://schemas.openxmlformats.org/officeDocument/2006/relationships/chart" Target="../charts/chart1.xml"/><Relationship Id="rId5" Type="http://schemas.openxmlformats.org/officeDocument/2006/relationships/hyperlink" Target="https://www.employment.gov.sk/files/slovensky/esf/plan-obnovy/koncepcia-financovania/koncepcia-priloha-1-analyza-socialnych-sluzieb-sr-13122024.pdf" TargetMode="External"/><Relationship Id="rId4" Type="http://schemas.openxmlformats.org/officeDocument/2006/relationships/hyperlink" Target="https://sita.sk/vzdravotnictve/miesta-v-zariadeniach-pre-seniorov-stale-chybaju-existuje-rieseni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skdmartin.sk/files/pdf/vyrocna-sprava-skd-martin-2024-a.pdf" TargetMode="External"/><Relationship Id="rId3" Type="http://schemas.openxmlformats.org/officeDocument/2006/relationships/hyperlink" Target="https://myhornanitra.sme.sk/c/7468659/rozsiahlu-opravu-stvorprudovky-planuju-cestari-na-buduci-rok.html" TargetMode="External"/><Relationship Id="rId7" Type="http://schemas.openxmlformats.org/officeDocument/2006/relationships/hyperlink" Target="https://www.divadlozilina.eu/wp-content/uploads/2025/03/MD_2024_SPRAVA_O_CINNOSTI.pdf" TargetMode="External"/><Relationship Id="rId12" Type="http://schemas.openxmlformats.org/officeDocument/2006/relationships/image" Target="../media/image15.svg"/><Relationship Id="rId2" Type="http://schemas.openxmlformats.org/officeDocument/2006/relationships/hyperlink" Target="https://seredsity.sk/klucovy-posun-v-obnove-mosta-v-seredi-ssc-potvrdila-financovanie/" TargetMode="External"/><Relationship Id="rId1" Type="http://schemas.openxmlformats.org/officeDocument/2006/relationships/slideLayout" Target="../slideLayouts/slideLayout21.xml"/><Relationship Id="rId6" Type="http://schemas.openxmlformats.org/officeDocument/2006/relationships/hyperlink" Target="https://www.bbsk.sk/storage/app/media/dokumenty/kultura/vcki/2024-vc-djgt.pdf" TargetMode="External"/><Relationship Id="rId11" Type="http://schemas.openxmlformats.org/officeDocument/2006/relationships/image" Target="../media/image14.png"/><Relationship Id="rId5" Type="http://schemas.openxmlformats.org/officeDocument/2006/relationships/hyperlink" Target="https://www.roznava.sk/files/2025-02-13-123031-Plnenie_rozpo__tu_mesta_Ro____ava_vr__tane_ROPO_k_31.12.2024_-_zverejnenie.pdf" TargetMode="External"/><Relationship Id="rId10" Type="http://schemas.openxmlformats.org/officeDocument/2006/relationships/chart" Target="../charts/chart2.xml"/><Relationship Id="rId4" Type="http://schemas.openxmlformats.org/officeDocument/2006/relationships/hyperlink" Target="https://tvnoviny.sk/domace/clanok/23960-cestari-sa-pustia-do-ciest-1-triedy-pozrite-si-ktore-useky-opravia" TargetMode="External"/><Relationship Id="rId9" Type="http://schemas.openxmlformats.org/officeDocument/2006/relationships/hyperlink" Target="https://www.roznava.sk/files/2024-01-03-151336-Schv__len___rozpo__et_mesta_Ro____ava_2024-2026_uzn._MZ___._2272023_zo_d__a_21.12.2023.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irri.gov.sk/wp-content/uploads/2025/02/Zoznam-zmluv.pdf" TargetMode="External"/><Relationship Id="rId2" Type="http://schemas.microsoft.com/office/2018/10/relationships/comments" Target="../comments/modernComment_143_F1819890.xml"/><Relationship Id="rId1" Type="http://schemas.openxmlformats.org/officeDocument/2006/relationships/slideLayout" Target="../slideLayouts/slideLayout21.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BBC9-619E-9A2B-1308-1136F3CF5AF3}"/>
              </a:ext>
            </a:extLst>
          </p:cNvPr>
          <p:cNvSpPr>
            <a:spLocks noGrp="1"/>
          </p:cNvSpPr>
          <p:nvPr>
            <p:ph type="ctrTitle"/>
          </p:nvPr>
        </p:nvSpPr>
        <p:spPr>
          <a:xfrm>
            <a:off x="432001" y="5734800"/>
            <a:ext cx="6738315" cy="383341"/>
          </a:xfrm>
        </p:spPr>
        <p:txBody>
          <a:bodyPr/>
          <a:lstStyle/>
          <a:p>
            <a:r>
              <a:rPr lang="en-US"/>
              <a:t>The Socio−Economic Study for</a:t>
            </a:r>
            <a:br>
              <a:rPr lang="en-US"/>
            </a:br>
            <a:r>
              <a:rPr lang="en-US"/>
              <a:t>Lidl Slovenská republika, s.r.o. </a:t>
            </a:r>
            <a:endParaRPr lang="en-US">
              <a:highlight>
                <a:srgbClr val="FFFF00"/>
              </a:highlight>
            </a:endParaRPr>
          </a:p>
        </p:txBody>
      </p:sp>
      <p:sp>
        <p:nvSpPr>
          <p:cNvPr id="9" name="Title 1">
            <a:extLst>
              <a:ext uri="{FF2B5EF4-FFF2-40B4-BE49-F238E27FC236}">
                <a16:creationId xmlns:a16="http://schemas.microsoft.com/office/drawing/2014/main" id="{84FFBC1C-7F48-45B7-81FA-ABEF95586F97}"/>
              </a:ext>
            </a:extLst>
          </p:cNvPr>
          <p:cNvSpPr txBox="1">
            <a:spLocks/>
          </p:cNvSpPr>
          <p:nvPr/>
        </p:nvSpPr>
        <p:spPr>
          <a:xfrm>
            <a:off x="432001" y="7629586"/>
            <a:ext cx="6738315" cy="383341"/>
          </a:xfrm>
          <a:prstGeom prst="rect">
            <a:avLst/>
          </a:prstGeom>
        </p:spPr>
        <p:txBody>
          <a:bodyPr vert="horz" lIns="0" tIns="0" rIns="0" bIns="0" rtlCol="0" anchor="t">
            <a:noAutofit/>
          </a:bodyPr>
          <a:lstStyle>
            <a:lvl1pPr algn="l" defTabSz="567044" rtl="0" eaLnBrk="1" latinLnBrk="0" hangingPunct="1">
              <a:lnSpc>
                <a:spcPct val="90000"/>
              </a:lnSpc>
              <a:spcBef>
                <a:spcPct val="0"/>
              </a:spcBef>
              <a:buNone/>
              <a:defRPr sz="2400" kern="1200">
                <a:solidFill>
                  <a:schemeClr val="tx1"/>
                </a:solidFill>
                <a:latin typeface="+mj-lt"/>
                <a:ea typeface="+mj-ea"/>
                <a:cs typeface="+mj-cs"/>
              </a:defRPr>
            </a:lvl1pPr>
          </a:lstStyle>
          <a:p>
            <a:r>
              <a:rPr lang="en-US" sz="1800">
                <a:solidFill>
                  <a:srgbClr val="464B4B"/>
                </a:solidFill>
              </a:rPr>
              <a:t>August 2025</a:t>
            </a:r>
            <a:endParaRPr lang="en-US" sz="1800"/>
          </a:p>
        </p:txBody>
      </p:sp>
      <p:pic>
        <p:nvPicPr>
          <p:cNvPr id="6" name="Picture Placeholder 5" descr="Shopping with grocery bag">
            <a:extLst>
              <a:ext uri="{FF2B5EF4-FFF2-40B4-BE49-F238E27FC236}">
                <a16:creationId xmlns:a16="http://schemas.microsoft.com/office/drawing/2014/main" id="{0F233031-892E-1ED3-B23B-369ED8DD9DF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513" r="3513"/>
          <a:stretch/>
        </p:blipFill>
        <p:spPr/>
      </p:pic>
    </p:spTree>
    <p:extLst>
      <p:ext uri="{BB962C8B-B14F-4D97-AF65-F5344CB8AC3E}">
        <p14:creationId xmlns:p14="http://schemas.microsoft.com/office/powerpoint/2010/main" val="725287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8C26F-A445-4F27-8FBF-326F8BD97FFF}"/>
              </a:ext>
            </a:extLst>
          </p:cNvPr>
          <p:cNvSpPr>
            <a:spLocks noGrp="1"/>
          </p:cNvSpPr>
          <p:nvPr>
            <p:ph type="title"/>
          </p:nvPr>
        </p:nvSpPr>
        <p:spPr>
          <a:xfrm>
            <a:off x="647700" y="430212"/>
            <a:ext cx="6264275" cy="542468"/>
          </a:xfrm>
        </p:spPr>
        <p:txBody>
          <a:bodyPr/>
          <a:lstStyle/>
          <a:p>
            <a:r>
              <a:rPr lang="en-US"/>
              <a:t>02 Economic Value Generated in the Slovak Republic (continued)</a:t>
            </a:r>
          </a:p>
        </p:txBody>
      </p:sp>
      <p:sp>
        <p:nvSpPr>
          <p:cNvPr id="6" name="Text Placeholder 5">
            <a:extLst>
              <a:ext uri="{FF2B5EF4-FFF2-40B4-BE49-F238E27FC236}">
                <a16:creationId xmlns:a16="http://schemas.microsoft.com/office/drawing/2014/main" id="{EA450936-27D4-44BE-859C-2E0212D91A2E}"/>
              </a:ext>
            </a:extLst>
          </p:cNvPr>
          <p:cNvSpPr>
            <a:spLocks noGrp="1"/>
          </p:cNvSpPr>
          <p:nvPr>
            <p:ph type="body" sz="quarter" idx="13"/>
          </p:nvPr>
        </p:nvSpPr>
        <p:spPr>
          <a:xfrm>
            <a:off x="647700" y="1056094"/>
            <a:ext cx="6445250" cy="8912915"/>
          </a:xfrm>
        </p:spPr>
        <p:txBody>
          <a:bodyPr vert="horz" lIns="0" tIns="0" rIns="0" bIns="0" numCol="2" spcCol="288000" rtlCol="0" anchor="t">
            <a:noAutofit/>
          </a:bodyPr>
          <a:lstStyle/>
          <a:p>
            <a:pPr>
              <a:spcBef>
                <a:spcPts val="200"/>
              </a:spcBef>
              <a:spcAft>
                <a:spcPts val="200"/>
              </a:spcAft>
            </a:pPr>
            <a:r>
              <a:rPr lang="en-US" sz="1050" dirty="0"/>
              <a:t>In the Kežmarok district, the value provided by Lidl continuously increased from EUR 16 million in 2021 to EUR 21 million in 2023, up to almost EUR 30 million in 2024. The year 2025 is the period of introducing changes in the LDD methodology, with the aim of replacing the concept of “Least Developed Districts" with the new concept of “Priority Districts". The new categorization of “Priority Districts” will be fully implemented from 2026. In the current edition of the Study (for 2024), we use the original methodology and concepts that represent the current legal status for 2024.</a:t>
            </a:r>
          </a:p>
          <a:p>
            <a:pPr>
              <a:spcBef>
                <a:spcPts val="200"/>
              </a:spcBef>
              <a:spcAft>
                <a:spcPts val="200"/>
              </a:spcAft>
            </a:pPr>
            <a:endParaRPr lang="en-US" sz="1050" dirty="0"/>
          </a:p>
          <a:p>
            <a:pPr>
              <a:spcBef>
                <a:spcPts val="200"/>
              </a:spcBef>
              <a:spcAft>
                <a:spcPts val="200"/>
              </a:spcAft>
            </a:pPr>
            <a:r>
              <a:rPr lang="en-US" sz="1050" dirty="0"/>
              <a:t>	In</a:t>
            </a:r>
            <a:r>
              <a:rPr lang="en-US" sz="1050" b="1" dirty="0">
                <a:solidFill>
                  <a:schemeClr val="accent1"/>
                </a:solidFill>
              </a:rPr>
              <a:t> 7 LDD, </a:t>
            </a:r>
            <a:r>
              <a:rPr lang="en-US" sz="1050" dirty="0"/>
              <a:t>an annual increase in the value 	provided by Lidl was recorded during the 	four-year period under review.</a:t>
            </a:r>
            <a:endParaRPr lang="en-US" sz="1050" dirty="0">
              <a:cs typeface="Arial"/>
            </a:endParaRPr>
          </a:p>
          <a:p>
            <a:pPr>
              <a:spcBef>
                <a:spcPts val="200"/>
              </a:spcBef>
              <a:spcAft>
                <a:spcPts val="200"/>
              </a:spcAft>
            </a:pPr>
            <a:endParaRPr lang="en-US" sz="1050" dirty="0"/>
          </a:p>
          <a:p>
            <a:pPr marL="534988">
              <a:spcBef>
                <a:spcPts val="200"/>
              </a:spcBef>
              <a:spcAft>
                <a:spcPts val="200"/>
              </a:spcAft>
            </a:pPr>
            <a:r>
              <a:rPr lang="en-US" sz="1050" dirty="0"/>
              <a:t>	In </a:t>
            </a:r>
            <a:r>
              <a:rPr lang="en-US" sz="1050" b="1" dirty="0">
                <a:solidFill>
                  <a:schemeClr val="accent1"/>
                </a:solidFill>
              </a:rPr>
              <a:t>10</a:t>
            </a:r>
            <a:r>
              <a:rPr lang="en-US" sz="1050" dirty="0"/>
              <a:t> LDD, in 2024, the real value distributed by Lidl was higher than the amount of the State contribution to the given district. In the </a:t>
            </a:r>
            <a:r>
              <a:rPr lang="en-US" sz="1050" b="1" dirty="0">
                <a:solidFill>
                  <a:schemeClr val="accent1"/>
                </a:solidFill>
              </a:rPr>
              <a:t>Kežmarok</a:t>
            </a:r>
            <a:r>
              <a:rPr lang="en-US" sz="1050" dirty="0"/>
              <a:t> district, the value delivered by Lidl was </a:t>
            </a:r>
            <a:r>
              <a:rPr lang="en-US" sz="1050" b="1" dirty="0">
                <a:solidFill>
                  <a:schemeClr val="accent1"/>
                </a:solidFill>
              </a:rPr>
              <a:t>37−times higher</a:t>
            </a:r>
            <a:r>
              <a:rPr lang="en-US" sz="1050" dirty="0"/>
              <a:t> than the State support. In the districts of </a:t>
            </a:r>
            <a:r>
              <a:rPr lang="en-US" sz="1050" b="1" dirty="0">
                <a:solidFill>
                  <a:schemeClr val="accent1"/>
                </a:solidFill>
              </a:rPr>
              <a:t>Lučenec</a:t>
            </a:r>
            <a:r>
              <a:rPr lang="en-US" sz="1050" dirty="0"/>
              <a:t>, 	</a:t>
            </a:r>
            <a:r>
              <a:rPr lang="en-US" sz="1050" b="1" dirty="0">
                <a:solidFill>
                  <a:schemeClr val="accent1"/>
                </a:solidFill>
              </a:rPr>
              <a:t>Sobrance</a:t>
            </a:r>
            <a:r>
              <a:rPr lang="en-US" sz="1050" dirty="0"/>
              <a:t>, </a:t>
            </a:r>
            <a:r>
              <a:rPr lang="en-US" sz="1050" b="1" dirty="0">
                <a:solidFill>
                  <a:schemeClr val="accent1"/>
                </a:solidFill>
              </a:rPr>
              <a:t>Stará </a:t>
            </a:r>
            <a:r>
              <a:rPr lang="en-US" sz="1050" b="1" dirty="0" err="1">
                <a:solidFill>
                  <a:schemeClr val="accent1"/>
                </a:solidFill>
              </a:rPr>
              <a:t>Ľubovňa</a:t>
            </a:r>
            <a:r>
              <a:rPr lang="en-US" sz="1050" dirty="0"/>
              <a:t> and </a:t>
            </a:r>
            <a:r>
              <a:rPr lang="en-US" sz="1050" b="1" dirty="0" err="1">
                <a:solidFill>
                  <a:schemeClr val="accent1"/>
                </a:solidFill>
              </a:rPr>
              <a:t>Trebišov</a:t>
            </a:r>
            <a:r>
              <a:rPr lang="en-US" sz="1050" b="1" dirty="0">
                <a:solidFill>
                  <a:schemeClr val="accent1"/>
                </a:solidFill>
              </a:rPr>
              <a:t>, </a:t>
            </a:r>
            <a:r>
              <a:rPr lang="en-US" sz="1050" dirty="0"/>
              <a:t> the value delivered by Lidl was at least 3−times higher than the State contribution.</a:t>
            </a:r>
            <a:endParaRPr lang="en-US" sz="1050" b="1" dirty="0">
              <a:solidFill>
                <a:schemeClr val="bg2"/>
              </a:solidFill>
            </a:endParaRPr>
          </a:p>
          <a:p>
            <a:pPr>
              <a:spcBef>
                <a:spcPts val="200"/>
              </a:spcBef>
              <a:spcAft>
                <a:spcPts val="200"/>
              </a:spcAft>
            </a:pPr>
            <a:endParaRPr lang="en-US" sz="1050" b="1" dirty="0">
              <a:solidFill>
                <a:schemeClr val="tx2"/>
              </a:solidFill>
            </a:endParaRPr>
          </a:p>
          <a:p>
            <a:pPr>
              <a:spcBef>
                <a:spcPts val="200"/>
              </a:spcBef>
              <a:spcAft>
                <a:spcPts val="200"/>
              </a:spcAft>
            </a:pPr>
            <a:r>
              <a:rPr lang="en-US" sz="1050" b="1" dirty="0">
                <a:solidFill>
                  <a:schemeClr val="tx2"/>
                </a:solidFill>
              </a:rPr>
              <a:t>The Case Study</a:t>
            </a:r>
            <a:endParaRPr lang="en-US" sz="1050" dirty="0">
              <a:solidFill>
                <a:schemeClr val="tx2"/>
              </a:solidFill>
            </a:endParaRPr>
          </a:p>
          <a:p>
            <a:pPr>
              <a:spcBef>
                <a:spcPts val="200"/>
              </a:spcBef>
              <a:spcAft>
                <a:spcPts val="200"/>
              </a:spcAft>
            </a:pPr>
            <a:r>
              <a:rPr lang="en-US" sz="1050" dirty="0"/>
              <a:t>The „</a:t>
            </a:r>
            <a:r>
              <a:rPr lang="en-US" sz="1050" dirty="0">
                <a:hlinkClick r:id="rId3"/>
              </a:rPr>
              <a:t>How Do You Live in the Regions</a:t>
            </a:r>
            <a:r>
              <a:rPr lang="en-US" sz="1050" dirty="0"/>
              <a:t>?“ analysis by the Institute for Digital and Regional Policies explains the composition of the Regional Development Index, which maps three main areas: Access to public infrastructure and basic services, Demographic status and Socio-economic area. In Socio-Economic Studies, we address topics that fall into these areas, such as Investments in infrastructure, Availability of healthcare, Social services, etc. We relate these “public services” to the costs of providing them and estimate, what part of them could be financed by Lidl payments to regions with a lack of these services. However, in our analyses, we emphasize a specific aspect of the contribution of the functional economic relations to the development of human capital, which is also mentioned in the analysis How Do You Live in the Regions?: “</a:t>
            </a:r>
            <a:r>
              <a:rPr lang="en-US" sz="1050" i="1" dirty="0"/>
              <a:t>In addition to economic factors, the Least Developed Districts are also troubled by a lack of infrastructure or insufficient development of human capital, which create a vicious circle of backwardness and unattractiveness of these areas for residents.</a:t>
            </a:r>
            <a:r>
              <a:rPr lang="en-US" sz="1050" dirty="0"/>
              <a:t>” The analysis also draws attention to shortcomings in the </a:t>
            </a:r>
          </a:p>
          <a:p>
            <a:pPr>
              <a:spcBef>
                <a:spcPts val="200"/>
              </a:spcBef>
              <a:spcAft>
                <a:spcPts val="200"/>
              </a:spcAft>
            </a:pPr>
            <a:r>
              <a:rPr lang="en-US" sz="1050" dirty="0"/>
              <a:t>current definition of LDD, as when districts were analyzed using the Regional Development Index, districts were found that "fell through the net" in the current LDD classification system despite their lower overall level of development. An important finding of the analysis is the gradual decline in the development of southern Slovakia, especially the Komárno district, which, despite its relative proximity to the capital city, lags significantly behind the rest of the region. In 2024, Lidl generated a value of more than </a:t>
            </a:r>
            <a:r>
              <a:rPr lang="en-US" sz="1050" b="1" dirty="0"/>
              <a:t>32 million EUR</a:t>
            </a:r>
            <a:r>
              <a:rPr lang="en-US" sz="1050" dirty="0"/>
              <a:t> in the </a:t>
            </a:r>
            <a:r>
              <a:rPr lang="en-US" sz="1050" b="1" dirty="0"/>
              <a:t>Komárno district,</a:t>
            </a:r>
            <a:r>
              <a:rPr lang="en-US" sz="1050" dirty="0"/>
              <a:t> making it the fifth largest recipient of economic value generated by Lidl in 2024. The following table is a breakdown of this value by category.</a:t>
            </a:r>
            <a:endParaRPr lang="en-US" sz="1050" dirty="0">
              <a:cs typeface="Arial"/>
            </a:endParaRPr>
          </a:p>
          <a:p>
            <a:pPr>
              <a:spcBef>
                <a:spcPts val="200"/>
              </a:spcBef>
              <a:spcAft>
                <a:spcPts val="200"/>
              </a:spcAft>
            </a:pPr>
            <a:r>
              <a:rPr lang="en-US" sz="1050" dirty="0"/>
              <a:t> </a:t>
            </a:r>
          </a:p>
          <a:p>
            <a:pPr>
              <a:spcBef>
                <a:spcPts val="200"/>
              </a:spcBef>
              <a:spcAft>
                <a:spcPts val="200"/>
              </a:spcAft>
            </a:pPr>
            <a:endParaRPr lang="en-US" sz="1050" dirty="0">
              <a:cs typeface="Arial"/>
            </a:endParaRPr>
          </a:p>
          <a:p>
            <a:pPr>
              <a:spcBef>
                <a:spcPts val="200"/>
              </a:spcBef>
              <a:spcAft>
                <a:spcPts val="200"/>
              </a:spcAft>
            </a:pPr>
            <a:endParaRPr lang="en-US" sz="1050" dirty="0"/>
          </a:p>
          <a:p>
            <a:pPr>
              <a:spcBef>
                <a:spcPts val="200"/>
              </a:spcBef>
              <a:spcAft>
                <a:spcPts val="200"/>
              </a:spcAft>
            </a:pPr>
            <a:endParaRPr lang="en-US" sz="1050" dirty="0"/>
          </a:p>
          <a:p>
            <a:pPr>
              <a:spcBef>
                <a:spcPts val="200"/>
              </a:spcBef>
              <a:spcAft>
                <a:spcPts val="200"/>
              </a:spcAft>
            </a:pPr>
            <a:endParaRPr lang="en-US" sz="1050" dirty="0"/>
          </a:p>
          <a:p>
            <a:pPr>
              <a:spcBef>
                <a:spcPts val="200"/>
              </a:spcBef>
              <a:spcAft>
                <a:spcPts val="200"/>
              </a:spcAft>
            </a:pPr>
            <a:endParaRPr lang="en-US" sz="1050" dirty="0"/>
          </a:p>
          <a:p>
            <a:pPr>
              <a:spcBef>
                <a:spcPts val="200"/>
              </a:spcBef>
              <a:spcAft>
                <a:spcPts val="200"/>
              </a:spcAft>
            </a:pPr>
            <a:endParaRPr lang="en-US" sz="1050" dirty="0"/>
          </a:p>
          <a:p>
            <a:pPr>
              <a:spcBef>
                <a:spcPts val="200"/>
              </a:spcBef>
              <a:spcAft>
                <a:spcPts val="200"/>
              </a:spcAft>
            </a:pPr>
            <a:r>
              <a:rPr lang="en-US" sz="800" dirty="0"/>
              <a:t>Source: Lidl in Slovakia </a:t>
            </a:r>
          </a:p>
          <a:p>
            <a:pPr>
              <a:spcBef>
                <a:spcPts val="200"/>
              </a:spcBef>
              <a:spcAft>
                <a:spcPts val="200"/>
              </a:spcAft>
            </a:pPr>
            <a:r>
              <a:rPr lang="en-US" sz="1050" dirty="0"/>
              <a:t>The Human Capital category is represented by payments to Lidl employees. The Circulation category includes payments for maintenance of technical equipment carried out by a company located in the district. The purchase represents payments for products produced in the district in the food segment:</a:t>
            </a:r>
          </a:p>
          <a:p>
            <a:pPr marL="171450" indent="-171450">
              <a:spcBef>
                <a:spcPts val="200"/>
              </a:spcBef>
              <a:spcAft>
                <a:spcPts val="200"/>
              </a:spcAft>
              <a:buFont typeface="Arial" panose="020B0604020202020204" pitchFamily="34" charset="0"/>
              <a:buChar char="•"/>
            </a:pPr>
            <a:r>
              <a:rPr lang="en-US" sz="1050" dirty="0"/>
              <a:t>Processing of wheat and rye into flour and other products</a:t>
            </a:r>
          </a:p>
          <a:p>
            <a:pPr marL="171450" indent="-171450">
              <a:spcBef>
                <a:spcPts val="200"/>
              </a:spcBef>
              <a:spcAft>
                <a:spcPts val="200"/>
              </a:spcAft>
              <a:buFont typeface="Arial" panose="020B0604020202020204" pitchFamily="34" charset="0"/>
              <a:buChar char="•"/>
            </a:pPr>
            <a:r>
              <a:rPr lang="en-US" sz="1050" dirty="0"/>
              <a:t>Growing of fruits and vegetables, production of pasta, ice cream</a:t>
            </a:r>
          </a:p>
          <a:p>
            <a:pPr marL="171450" indent="-171450">
              <a:spcBef>
                <a:spcPts val="200"/>
              </a:spcBef>
              <a:spcAft>
                <a:spcPts val="200"/>
              </a:spcAft>
              <a:buFont typeface="Arial" panose="020B0604020202020204" pitchFamily="34" charset="0"/>
              <a:buChar char="•"/>
            </a:pPr>
            <a:r>
              <a:rPr lang="en-US" sz="1050" dirty="0"/>
              <a:t>Winemaking</a:t>
            </a:r>
          </a:p>
          <a:p>
            <a:pPr>
              <a:spcBef>
                <a:spcPts val="200"/>
              </a:spcBef>
              <a:spcAft>
                <a:spcPts val="200"/>
              </a:spcAft>
            </a:pPr>
            <a:r>
              <a:rPr lang="en-US" sz="1050" dirty="0"/>
              <a:t>The above-mentioned areas are those, in which Lidl has co-created the multiplier effect in the Komárno district thanks to the functional economic relations. The </a:t>
            </a:r>
            <a:r>
              <a:rPr lang="en-US" sz="1050" dirty="0">
                <a:hlinkClick r:id="rId4"/>
              </a:rPr>
              <a:t>Komárno District Development Plan</a:t>
            </a:r>
            <a:r>
              <a:rPr lang="en-US" sz="1050" dirty="0"/>
              <a:t> reminds that the endogenous potential of the district in a form of fertile agricultural land has not been sufficiently used. The material and value chains between agricultural production and the processing industry are interrupted; a low level of cooperation between local development actors has been hinder the activation of the development potential of localities.</a:t>
            </a:r>
          </a:p>
          <a:p>
            <a:pPr>
              <a:spcBef>
                <a:spcPts val="200"/>
              </a:spcBef>
              <a:spcAft>
                <a:spcPts val="200"/>
              </a:spcAft>
            </a:pPr>
            <a:r>
              <a:rPr lang="en-US" sz="1050" dirty="0"/>
              <a:t>Lidl can be considered a significant regional actor with a potential to expand the activities of local food and agricultural producers.</a:t>
            </a:r>
            <a:endParaRPr lang="en-US" sz="1050" dirty="0">
              <a:solidFill>
                <a:srgbClr val="787878"/>
              </a:solidFill>
            </a:endParaRPr>
          </a:p>
        </p:txBody>
      </p:sp>
      <p:sp>
        <p:nvSpPr>
          <p:cNvPr id="7" name="Arrow: Right 6">
            <a:extLst>
              <a:ext uri="{FF2B5EF4-FFF2-40B4-BE49-F238E27FC236}">
                <a16:creationId xmlns:a16="http://schemas.microsoft.com/office/drawing/2014/main" id="{DD2EC20E-6DC6-E656-19CA-E11BA4810876}"/>
              </a:ext>
            </a:extLst>
          </p:cNvPr>
          <p:cNvSpPr/>
          <p:nvPr/>
        </p:nvSpPr>
        <p:spPr>
          <a:xfrm>
            <a:off x="7184488" y="2410042"/>
            <a:ext cx="130612" cy="138113"/>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Map with pin outline">
            <a:extLst>
              <a:ext uri="{FF2B5EF4-FFF2-40B4-BE49-F238E27FC236}">
                <a16:creationId xmlns:a16="http://schemas.microsoft.com/office/drawing/2014/main" id="{C24E6540-5901-8C15-6585-A51D7EF285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790" y="4419331"/>
            <a:ext cx="579524" cy="579524"/>
          </a:xfrm>
          <a:prstGeom prst="rect">
            <a:avLst/>
          </a:prstGeom>
        </p:spPr>
      </p:pic>
      <p:pic>
        <p:nvPicPr>
          <p:cNvPr id="15" name="Graphic 14" descr="Exponential Graph outline">
            <a:extLst>
              <a:ext uri="{FF2B5EF4-FFF2-40B4-BE49-F238E27FC236}">
                <a16:creationId xmlns:a16="http://schemas.microsoft.com/office/drawing/2014/main" id="{14609E83-E581-2EDE-0A3A-4FD2BBFC66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790" y="3247111"/>
            <a:ext cx="601011" cy="601011"/>
          </a:xfrm>
          <a:prstGeom prst="rect">
            <a:avLst/>
          </a:prstGeom>
        </p:spPr>
      </p:pic>
      <p:grpSp>
        <p:nvGrpSpPr>
          <p:cNvPr id="17" name="Group 16">
            <a:extLst>
              <a:ext uri="{FF2B5EF4-FFF2-40B4-BE49-F238E27FC236}">
                <a16:creationId xmlns:a16="http://schemas.microsoft.com/office/drawing/2014/main" id="{89FD6C8B-6632-DF70-BEBD-7FBA549EABA2}"/>
              </a:ext>
            </a:extLst>
          </p:cNvPr>
          <p:cNvGrpSpPr/>
          <p:nvPr/>
        </p:nvGrpSpPr>
        <p:grpSpPr>
          <a:xfrm>
            <a:off x="4045723" y="3244010"/>
            <a:ext cx="3011470" cy="2235203"/>
            <a:chOff x="4251776" y="6222963"/>
            <a:chExt cx="3011470" cy="2235203"/>
          </a:xfrm>
        </p:grpSpPr>
        <mc:AlternateContent xmlns:mc="http://schemas.openxmlformats.org/markup-compatibility/2006">
          <mc:Choice xmlns:cx1="http://schemas.microsoft.com/office/drawing/2015/9/8/chartex" Requires="cx1">
            <p:graphicFrame>
              <p:nvGraphicFramePr>
                <p:cNvPr id="2" name="Chart 1">
                  <a:extLst>
                    <a:ext uri="{FF2B5EF4-FFF2-40B4-BE49-F238E27FC236}">
                      <a16:creationId xmlns:a16="http://schemas.microsoft.com/office/drawing/2014/main" id="{1E9F7B8C-7D4D-83AD-1C19-013045E2B775}"/>
                    </a:ext>
                  </a:extLst>
                </p:cNvPr>
                <p:cNvGraphicFramePr/>
                <p:nvPr>
                  <p:extLst>
                    <p:ext uri="{D42A27DB-BD31-4B8C-83A1-F6EECF244321}">
                      <p14:modId xmlns:p14="http://schemas.microsoft.com/office/powerpoint/2010/main" val="2788631618"/>
                    </p:ext>
                  </p:extLst>
                </p:nvPr>
              </p:nvGraphicFramePr>
              <p:xfrm>
                <a:off x="4251776" y="6222963"/>
                <a:ext cx="2932712" cy="2235203"/>
              </p:xfrm>
              <a:graphic>
                <a:graphicData uri="http://schemas.microsoft.com/office/drawing/2014/chartex">
                  <cx:chart xmlns:cx="http://schemas.microsoft.com/office/drawing/2014/chartex" xmlns:r="http://schemas.openxmlformats.org/officeDocument/2006/relationships" r:id="rId9"/>
                </a:graphicData>
              </a:graphic>
            </p:graphicFrame>
          </mc:Choice>
          <mc:Fallback>
            <p:pic>
              <p:nvPicPr>
                <p:cNvPr id="2" name="Chart 1">
                  <a:extLst>
                    <a:ext uri="{FF2B5EF4-FFF2-40B4-BE49-F238E27FC236}">
                      <a16:creationId xmlns:a16="http://schemas.microsoft.com/office/drawing/2014/main" id="{1E9F7B8C-7D4D-83AD-1C19-013045E2B775}"/>
                    </a:ext>
                  </a:extLst>
                </p:cNvPr>
                <p:cNvPicPr>
                  <a:picLocks noGrp="1" noRot="1" noChangeAspect="1" noMove="1" noResize="1" noEditPoints="1" noAdjustHandles="1" noChangeArrowheads="1" noChangeShapeType="1"/>
                </p:cNvPicPr>
                <p:nvPr/>
              </p:nvPicPr>
              <p:blipFill>
                <a:blip r:embed="rId10"/>
                <a:stretch>
                  <a:fillRect/>
                </a:stretch>
              </p:blipFill>
              <p:spPr>
                <a:xfrm>
                  <a:off x="4045723" y="3244010"/>
                  <a:ext cx="2932712" cy="2235203"/>
                </a:xfrm>
                <a:prstGeom prst="rect">
                  <a:avLst/>
                </a:prstGeom>
              </p:spPr>
            </p:pic>
          </mc:Fallback>
        </mc:AlternateContent>
        <p:sp>
          <p:nvSpPr>
            <p:cNvPr id="10" name="TextBox 9">
              <a:extLst>
                <a:ext uri="{FF2B5EF4-FFF2-40B4-BE49-F238E27FC236}">
                  <a16:creationId xmlns:a16="http://schemas.microsoft.com/office/drawing/2014/main" id="{B4CF2A06-B1BA-B4C3-B10C-1F150DEB2715}"/>
                </a:ext>
              </a:extLst>
            </p:cNvPr>
            <p:cNvSpPr txBox="1"/>
            <p:nvPr/>
          </p:nvSpPr>
          <p:spPr>
            <a:xfrm>
              <a:off x="5342089" y="7508495"/>
              <a:ext cx="639612" cy="338554"/>
            </a:xfrm>
            <a:prstGeom prst="rect">
              <a:avLst/>
            </a:prstGeom>
            <a:noFill/>
          </p:spPr>
          <p:txBody>
            <a:bodyPr wrap="square" rtlCol="0">
              <a:spAutoFit/>
            </a:bodyPr>
            <a:lstStyle/>
            <a:p>
              <a:r>
                <a:rPr lang="en-US" sz="1600" b="1">
                  <a:solidFill>
                    <a:schemeClr val="bg1"/>
                  </a:solidFill>
                </a:rPr>
                <a:t>95%</a:t>
              </a:r>
            </a:p>
          </p:txBody>
        </p:sp>
        <p:sp>
          <p:nvSpPr>
            <p:cNvPr id="11" name="TextBox 10">
              <a:extLst>
                <a:ext uri="{FF2B5EF4-FFF2-40B4-BE49-F238E27FC236}">
                  <a16:creationId xmlns:a16="http://schemas.microsoft.com/office/drawing/2014/main" id="{8D95F76C-BB81-D155-B44B-BE19FA7087A6}"/>
                </a:ext>
              </a:extLst>
            </p:cNvPr>
            <p:cNvSpPr txBox="1"/>
            <p:nvPr/>
          </p:nvSpPr>
          <p:spPr>
            <a:xfrm>
              <a:off x="6880782" y="7216107"/>
              <a:ext cx="382464" cy="461665"/>
            </a:xfrm>
            <a:prstGeom prst="rect">
              <a:avLst/>
            </a:prstGeom>
            <a:noFill/>
          </p:spPr>
          <p:txBody>
            <a:bodyPr wrap="square" rtlCol="0">
              <a:spAutoFit/>
            </a:bodyPr>
            <a:lstStyle/>
            <a:p>
              <a:r>
                <a:rPr lang="en-US" sz="1200" b="1">
                  <a:solidFill>
                    <a:schemeClr val="bg1"/>
                  </a:solidFill>
                </a:rPr>
                <a:t>3</a:t>
              </a:r>
            </a:p>
            <a:p>
              <a:r>
                <a:rPr lang="en-US" sz="1200" b="1">
                  <a:solidFill>
                    <a:schemeClr val="bg1"/>
                  </a:solidFill>
                </a:rPr>
                <a:t>%</a:t>
              </a:r>
            </a:p>
          </p:txBody>
        </p:sp>
        <p:sp>
          <p:nvSpPr>
            <p:cNvPr id="14" name="TextBox 13">
              <a:extLst>
                <a:ext uri="{FF2B5EF4-FFF2-40B4-BE49-F238E27FC236}">
                  <a16:creationId xmlns:a16="http://schemas.microsoft.com/office/drawing/2014/main" id="{15A9943B-FF20-D7C3-9568-2BCD37408403}"/>
                </a:ext>
              </a:extLst>
            </p:cNvPr>
            <p:cNvSpPr txBox="1"/>
            <p:nvPr/>
          </p:nvSpPr>
          <p:spPr>
            <a:xfrm>
              <a:off x="6880782" y="7863933"/>
              <a:ext cx="382464" cy="461665"/>
            </a:xfrm>
            <a:prstGeom prst="rect">
              <a:avLst/>
            </a:prstGeom>
            <a:noFill/>
          </p:spPr>
          <p:txBody>
            <a:bodyPr wrap="square" rtlCol="0">
              <a:spAutoFit/>
            </a:bodyPr>
            <a:lstStyle/>
            <a:p>
              <a:r>
                <a:rPr lang="en-US" sz="1200" b="1">
                  <a:solidFill>
                    <a:schemeClr val="bg1"/>
                  </a:solidFill>
                </a:rPr>
                <a:t>2</a:t>
              </a:r>
            </a:p>
            <a:p>
              <a:r>
                <a:rPr lang="en-US" sz="1200" b="1">
                  <a:solidFill>
                    <a:schemeClr val="bg1"/>
                  </a:solidFill>
                </a:rPr>
                <a:t>%</a:t>
              </a:r>
            </a:p>
          </p:txBody>
        </p:sp>
      </p:grpSp>
      <p:sp>
        <p:nvSpPr>
          <p:cNvPr id="4" name="Slide Number Placeholder 3">
            <a:extLst>
              <a:ext uri="{FF2B5EF4-FFF2-40B4-BE49-F238E27FC236}">
                <a16:creationId xmlns:a16="http://schemas.microsoft.com/office/drawing/2014/main" id="{9221ACC0-306C-A1E4-45AF-42E6CCEBFED7}"/>
              </a:ext>
            </a:extLst>
          </p:cNvPr>
          <p:cNvSpPr>
            <a:spLocks noGrp="1"/>
          </p:cNvSpPr>
          <p:nvPr>
            <p:ph type="sldNum" sz="quarter" idx="12"/>
          </p:nvPr>
        </p:nvSpPr>
        <p:spPr>
          <a:xfrm>
            <a:off x="6534903" y="10309829"/>
            <a:ext cx="558047" cy="126810"/>
          </a:xfrm>
        </p:spPr>
        <p:txBody>
          <a:bodyPr/>
          <a:lstStyle/>
          <a:p>
            <a:fld id="{721C06D9-4617-44B0-8711-1EF1C439A609}" type="slidenum">
              <a:rPr lang="en-US" sz="500" smtClean="0"/>
              <a:pPr/>
              <a:t>10</a:t>
            </a:fld>
            <a:endParaRPr lang="en-US" sz="500"/>
          </a:p>
        </p:txBody>
      </p:sp>
      <p:sp>
        <p:nvSpPr>
          <p:cNvPr id="8" name="Footer Placeholder 1">
            <a:extLst>
              <a:ext uri="{FF2B5EF4-FFF2-40B4-BE49-F238E27FC236}">
                <a16:creationId xmlns:a16="http://schemas.microsoft.com/office/drawing/2014/main" id="{8BB6A1DA-0CE5-ADE3-00C8-63B3CDD2FD43}"/>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spTree>
    <p:extLst>
      <p:ext uri="{BB962C8B-B14F-4D97-AF65-F5344CB8AC3E}">
        <p14:creationId xmlns:p14="http://schemas.microsoft.com/office/powerpoint/2010/main" val="201268964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8C26F-A445-4F27-8FBF-326F8BD97FFF}"/>
              </a:ext>
            </a:extLst>
          </p:cNvPr>
          <p:cNvSpPr>
            <a:spLocks noGrp="1"/>
          </p:cNvSpPr>
          <p:nvPr>
            <p:ph type="title"/>
          </p:nvPr>
        </p:nvSpPr>
        <p:spPr>
          <a:xfrm>
            <a:off x="647700" y="430212"/>
            <a:ext cx="6264275" cy="542468"/>
          </a:xfrm>
        </p:spPr>
        <p:txBody>
          <a:bodyPr/>
          <a:lstStyle/>
          <a:p>
            <a:r>
              <a:rPr lang="en-US"/>
              <a:t>02 Economic Value Generated in Slovakia (continued)</a:t>
            </a:r>
          </a:p>
        </p:txBody>
      </p:sp>
      <p:sp>
        <p:nvSpPr>
          <p:cNvPr id="6" name="Text Placeholder 5">
            <a:extLst>
              <a:ext uri="{FF2B5EF4-FFF2-40B4-BE49-F238E27FC236}">
                <a16:creationId xmlns:a16="http://schemas.microsoft.com/office/drawing/2014/main" id="{EA450936-27D4-44BE-859C-2E0212D91A2E}"/>
              </a:ext>
            </a:extLst>
          </p:cNvPr>
          <p:cNvSpPr>
            <a:spLocks noGrp="1"/>
          </p:cNvSpPr>
          <p:nvPr>
            <p:ph type="body" sz="quarter" idx="13"/>
          </p:nvPr>
        </p:nvSpPr>
        <p:spPr>
          <a:xfrm>
            <a:off x="647700" y="1948755"/>
            <a:ext cx="6529277" cy="8041583"/>
          </a:xfrm>
        </p:spPr>
        <p:txBody>
          <a:bodyPr/>
          <a:lstStyle/>
          <a:p>
            <a:pPr>
              <a:spcBef>
                <a:spcPts val="200"/>
              </a:spcBef>
              <a:spcAft>
                <a:spcPts val="200"/>
              </a:spcAft>
            </a:pPr>
            <a:r>
              <a:rPr lang="en-US" sz="1050" b="1">
                <a:solidFill>
                  <a:schemeClr val="tx2"/>
                </a:solidFill>
              </a:rPr>
              <a:t>Direct and Indirect Economic Impact</a:t>
            </a:r>
          </a:p>
          <a:p>
            <a:pPr>
              <a:spcBef>
                <a:spcPts val="200"/>
              </a:spcBef>
              <a:spcAft>
                <a:spcPts val="200"/>
              </a:spcAft>
            </a:pPr>
            <a:r>
              <a:rPr lang="en-US" sz="1050"/>
              <a:t>In the Socio-Economic Study, we distinguish between the direct and indirect economic impact depending on whether the distributed economic value was generated by Lidl’s core activities (purchase and sale to consumers) or by supporting activities (e.g. logistics, maintenance, training, etc.). The breakdown of the value flow is available in the following table:</a:t>
            </a:r>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b="1"/>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r>
              <a:rPr lang="en-US" sz="1050"/>
              <a:t>Celkový priamy ekonomický dopad spoločnosti </a:t>
            </a:r>
          </a:p>
          <a:p>
            <a:pPr>
              <a:spcBef>
                <a:spcPts val="200"/>
              </a:spcBef>
              <a:spcAft>
                <a:spcPts val="200"/>
              </a:spcAft>
            </a:pPr>
            <a:r>
              <a:rPr lang="en-US" sz="1050"/>
              <a:t>Lidl’s direct impact in Slovakia in 2024 amounted to </a:t>
            </a:r>
            <a:r>
              <a:rPr lang="en-US" sz="1050" b="1"/>
              <a:t>EUR 973,526,856, </a:t>
            </a:r>
            <a:r>
              <a:rPr lang="en-US" sz="1050"/>
              <a:t>the indirect impact to </a:t>
            </a:r>
            <a:r>
              <a:rPr lang="en-US" sz="1050" b="1"/>
              <a:t>EUR 315,205,737</a:t>
            </a:r>
            <a:r>
              <a:rPr lang="en-US" sz="1050"/>
              <a:t>. Compared to 2023, there was an increase in the share of both direct (by 10%) and indirect (by 20%) impacts in the real generated economic value. In 2024, the generated value </a:t>
            </a:r>
            <a:r>
              <a:rPr lang="en-US" sz="1050" b="1"/>
              <a:t>increased</a:t>
            </a:r>
            <a:r>
              <a:rPr lang="en-US" sz="1050"/>
              <a:t> by </a:t>
            </a:r>
            <a:r>
              <a:rPr lang="en-US" sz="1050" b="1"/>
              <a:t>13%</a:t>
            </a:r>
            <a:r>
              <a:rPr lang="en-US" sz="1050"/>
              <a:t>, which is the highest year-on-year increase compared to previous periods</a:t>
            </a:r>
            <a:r>
              <a:rPr lang="en-US" sz="1050" b="1"/>
              <a:t>.</a:t>
            </a: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r>
              <a:rPr lang="en-US" sz="1050"/>
              <a:t>The methodology for classifying expenses into individual categories has not changed compared to the previous edition of the Study – the explanations of how individual categories are processed are available in the </a:t>
            </a:r>
            <a:r>
              <a:rPr lang="en-US" sz="1050">
                <a:hlinkClick r:id="rId2"/>
              </a:rPr>
              <a:t>Socio−Economic Study for 2023 </a:t>
            </a:r>
            <a:r>
              <a:rPr lang="en-US" sz="1050"/>
              <a:t>on pages 11 to 14.</a:t>
            </a:r>
          </a:p>
          <a:p>
            <a:pPr>
              <a:spcBef>
                <a:spcPts val="200"/>
              </a:spcBef>
              <a:spcAft>
                <a:spcPts val="200"/>
              </a:spcAft>
            </a:pPr>
            <a:endParaRPr lang="en-US" sz="1050"/>
          </a:p>
          <a:p>
            <a:pPr>
              <a:spcBef>
                <a:spcPts val="200"/>
              </a:spcBef>
              <a:spcAft>
                <a:spcPts val="200"/>
              </a:spcAft>
            </a:pPr>
            <a:r>
              <a:rPr lang="en-US" sz="1050" b="1">
                <a:solidFill>
                  <a:schemeClr val="tx2"/>
                </a:solidFill>
              </a:rPr>
              <a:t>Development in Categories</a:t>
            </a:r>
          </a:p>
          <a:p>
            <a:pPr>
              <a:spcBef>
                <a:spcPts val="200"/>
              </a:spcBef>
              <a:spcAft>
                <a:spcPts val="200"/>
              </a:spcAft>
            </a:pPr>
            <a:r>
              <a:rPr lang="en-US" sz="1050"/>
              <a:t>The following table shows the detailed development of the monitored categories during all monitored years. </a:t>
            </a:r>
          </a:p>
        </p:txBody>
      </p:sp>
      <p:sp>
        <p:nvSpPr>
          <p:cNvPr id="13" name="Text Placeholder 5">
            <a:extLst>
              <a:ext uri="{FF2B5EF4-FFF2-40B4-BE49-F238E27FC236}">
                <a16:creationId xmlns:a16="http://schemas.microsoft.com/office/drawing/2014/main" id="{E46D8B43-B1DA-DCAB-23D5-87B0A0F0B71A}"/>
              </a:ext>
            </a:extLst>
          </p:cNvPr>
          <p:cNvSpPr txBox="1">
            <a:spLocks/>
          </p:cNvSpPr>
          <p:nvPr/>
        </p:nvSpPr>
        <p:spPr>
          <a:xfrm>
            <a:off x="647700" y="973324"/>
            <a:ext cx="6264275" cy="845499"/>
          </a:xfrm>
          <a:prstGeom prst="rect">
            <a:avLst/>
          </a:prstGeom>
        </p:spPr>
        <p:txBody>
          <a:bodyPr vert="horz" lIns="0" tIns="36000" rIns="0" bIns="36000" numCol="1" spcCol="288000" rtlCol="0">
            <a:noAutofit/>
          </a:bodyPr>
          <a:lstStyle>
            <a:lvl1pPr marL="0" indent="0" algn="l" defTabSz="755934" rtl="0" eaLnBrk="1" latinLnBrk="0" hangingPunct="1">
              <a:lnSpc>
                <a:spcPct val="100000"/>
              </a:lnSpc>
              <a:spcBef>
                <a:spcPts val="827"/>
              </a:spcBef>
              <a:buFont typeface="Arial" panose="020B0604020202020204" pitchFamily="34" charset="0"/>
              <a:buNone/>
              <a:defRPr sz="100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200"/>
              </a:spcBef>
              <a:spcAft>
                <a:spcPts val="200"/>
              </a:spcAft>
            </a:pPr>
            <a:r>
              <a:rPr lang="en-US" sz="1600">
                <a:solidFill>
                  <a:schemeClr val="tx2"/>
                </a:solidFill>
                <a:latin typeface="+mj-lt"/>
              </a:rPr>
              <a:t>Direct economic value distributed to the Slovak economy, expressed at the national and regional level, creates a positive direct and indirect economic impact.</a:t>
            </a:r>
            <a:endParaRPr lang="en-US" sz="1600" b="1">
              <a:solidFill>
                <a:schemeClr val="tx2"/>
              </a:solidFill>
              <a:latin typeface="+mj-lt"/>
            </a:endParaRPr>
          </a:p>
        </p:txBody>
      </p:sp>
      <p:graphicFrame>
        <p:nvGraphicFramePr>
          <p:cNvPr id="18" name="Table 10">
            <a:extLst>
              <a:ext uri="{FF2B5EF4-FFF2-40B4-BE49-F238E27FC236}">
                <a16:creationId xmlns:a16="http://schemas.microsoft.com/office/drawing/2014/main" id="{2D1CFA83-922F-B7CE-2D12-AA713E07BFFD}"/>
              </a:ext>
            </a:extLst>
          </p:cNvPr>
          <p:cNvGraphicFramePr>
            <a:graphicFrameLocks noGrp="1"/>
          </p:cNvGraphicFramePr>
          <p:nvPr>
            <p:extLst>
              <p:ext uri="{D42A27DB-BD31-4B8C-83A1-F6EECF244321}">
                <p14:modId xmlns:p14="http://schemas.microsoft.com/office/powerpoint/2010/main" val="3250934747"/>
              </p:ext>
            </p:extLst>
          </p:nvPr>
        </p:nvGraphicFramePr>
        <p:xfrm>
          <a:off x="647700" y="3702265"/>
          <a:ext cx="2990850" cy="1894840"/>
        </p:xfrm>
        <a:graphic>
          <a:graphicData uri="http://schemas.openxmlformats.org/drawingml/2006/table">
            <a:tbl>
              <a:tblPr firstRow="1" lastRow="1" bandCol="1">
                <a:tableStyleId>{93296810-A885-4BE3-A3E7-6D5BEEA58F35}</a:tableStyleId>
              </a:tblPr>
              <a:tblGrid>
                <a:gridCol w="1174069">
                  <a:extLst>
                    <a:ext uri="{9D8B030D-6E8A-4147-A177-3AD203B41FA5}">
                      <a16:colId xmlns:a16="http://schemas.microsoft.com/office/drawing/2014/main" val="2221537765"/>
                    </a:ext>
                  </a:extLst>
                </a:gridCol>
                <a:gridCol w="1816781">
                  <a:extLst>
                    <a:ext uri="{9D8B030D-6E8A-4147-A177-3AD203B41FA5}">
                      <a16:colId xmlns:a16="http://schemas.microsoft.com/office/drawing/2014/main" val="895464556"/>
                    </a:ext>
                  </a:extLst>
                </a:gridCol>
              </a:tblGrid>
              <a:tr h="370840">
                <a:tc gridSpan="2">
                  <a:txBody>
                    <a:bodyPr/>
                    <a:lstStyle/>
                    <a:p>
                      <a:r>
                        <a:rPr lang="sk-SK" sz="1050" dirty="0" err="1"/>
                        <a:t>Direct</a:t>
                      </a:r>
                      <a:r>
                        <a:rPr lang="sk-SK" sz="1050" dirty="0"/>
                        <a:t> </a:t>
                      </a:r>
                      <a:r>
                        <a:rPr lang="sk-SK" sz="1050" dirty="0" err="1"/>
                        <a:t>economic</a:t>
                      </a:r>
                      <a:r>
                        <a:rPr lang="sk-SK" sz="1050" dirty="0"/>
                        <a:t> </a:t>
                      </a:r>
                      <a:r>
                        <a:rPr lang="sk-SK" sz="1050" dirty="0" err="1"/>
                        <a:t>impact</a:t>
                      </a:r>
                      <a:r>
                        <a:rPr lang="sk-SK" sz="1050" dirty="0"/>
                        <a:t> (EUR)</a:t>
                      </a:r>
                    </a:p>
                  </a:txBody>
                  <a:tcPr anchor="ctr"/>
                </a:tc>
                <a:tc hMerge="1">
                  <a:txBody>
                    <a:bodyPr/>
                    <a:lstStyle/>
                    <a:p>
                      <a:endParaRPr lang="sk-SK"/>
                    </a:p>
                  </a:txBody>
                  <a:tcPr/>
                </a:tc>
                <a:extLst>
                  <a:ext uri="{0D108BD9-81ED-4DB2-BD59-A6C34878D82A}">
                    <a16:rowId xmlns:a16="http://schemas.microsoft.com/office/drawing/2014/main" val="66403250"/>
                  </a:ext>
                </a:extLst>
              </a:tr>
              <a:tr h="370840">
                <a:tc>
                  <a:txBody>
                    <a:bodyPr/>
                    <a:lstStyle/>
                    <a:p>
                      <a:r>
                        <a:rPr lang="sk-SK" sz="1050" dirty="0" err="1"/>
                        <a:t>Purchase</a:t>
                      </a:r>
                      <a:endParaRPr lang="sk-SK" sz="1050" dirty="0"/>
                    </a:p>
                  </a:txBody>
                  <a:tcPr anchor="ctr"/>
                </a:tc>
                <a:tc>
                  <a:txBody>
                    <a:bodyPr/>
                    <a:lstStyle/>
                    <a:p>
                      <a:r>
                        <a:rPr lang="sk-SK" sz="1050"/>
                        <a:t>610 089 783</a:t>
                      </a:r>
                    </a:p>
                  </a:txBody>
                  <a:tcPr anchor="ctr"/>
                </a:tc>
                <a:extLst>
                  <a:ext uri="{0D108BD9-81ED-4DB2-BD59-A6C34878D82A}">
                    <a16:rowId xmlns:a16="http://schemas.microsoft.com/office/drawing/2014/main" val="3414271786"/>
                  </a:ext>
                </a:extLst>
              </a:tr>
              <a:tr h="370840">
                <a:tc>
                  <a:txBody>
                    <a:bodyPr/>
                    <a:lstStyle/>
                    <a:p>
                      <a:r>
                        <a:rPr lang="sk-SK" sz="1050" dirty="0" err="1"/>
                        <a:t>Purchase</a:t>
                      </a:r>
                      <a:r>
                        <a:rPr lang="sk-SK" sz="1050" dirty="0"/>
                        <a:t> (</a:t>
                      </a:r>
                      <a:r>
                        <a:rPr lang="sk-SK" sz="1050" dirty="0" err="1"/>
                        <a:t>own</a:t>
                      </a:r>
                      <a:r>
                        <a:rPr lang="sk-SK" sz="1050" dirty="0"/>
                        <a:t> </a:t>
                      </a:r>
                      <a:r>
                        <a:rPr lang="sk-SK" sz="1050" dirty="0" err="1"/>
                        <a:t>consumption</a:t>
                      </a:r>
                      <a:r>
                        <a:rPr lang="sk-SK" sz="1050" dirty="0"/>
                        <a:t>)</a:t>
                      </a:r>
                    </a:p>
                  </a:txBody>
                  <a:tcPr anchor="ctr"/>
                </a:tc>
                <a:tc>
                  <a:txBody>
                    <a:bodyPr/>
                    <a:lstStyle/>
                    <a:p>
                      <a:r>
                        <a:rPr lang="sk-SK" sz="1050"/>
                        <a:t>108 069 933</a:t>
                      </a:r>
                    </a:p>
                  </a:txBody>
                  <a:tcPr anchor="ctr"/>
                </a:tc>
                <a:extLst>
                  <a:ext uri="{0D108BD9-81ED-4DB2-BD59-A6C34878D82A}">
                    <a16:rowId xmlns:a16="http://schemas.microsoft.com/office/drawing/2014/main" val="568467468"/>
                  </a:ext>
                </a:extLst>
              </a:tr>
              <a:tr h="370840">
                <a:tc>
                  <a:txBody>
                    <a:bodyPr/>
                    <a:lstStyle/>
                    <a:p>
                      <a:r>
                        <a:rPr lang="sk-SK" sz="1050" dirty="0" err="1"/>
                        <a:t>VAT</a:t>
                      </a:r>
                      <a:endParaRPr lang="sk-SK" sz="1050" dirty="0"/>
                    </a:p>
                  </a:txBody>
                  <a:tcPr anchor="ctr"/>
                </a:tc>
                <a:tc>
                  <a:txBody>
                    <a:bodyPr/>
                    <a:lstStyle/>
                    <a:p>
                      <a:r>
                        <a:rPr lang="sk-SK" sz="1050"/>
                        <a:t>255 367 140</a:t>
                      </a:r>
                    </a:p>
                  </a:txBody>
                  <a:tcPr anchor="ctr"/>
                </a:tc>
                <a:extLst>
                  <a:ext uri="{0D108BD9-81ED-4DB2-BD59-A6C34878D82A}">
                    <a16:rowId xmlns:a16="http://schemas.microsoft.com/office/drawing/2014/main" val="901074208"/>
                  </a:ext>
                </a:extLst>
              </a:tr>
              <a:tr h="370840">
                <a:tc>
                  <a:txBody>
                    <a:bodyPr/>
                    <a:lstStyle/>
                    <a:p>
                      <a:r>
                        <a:rPr lang="sk-SK" sz="1050" b="1" dirty="0" err="1"/>
                        <a:t>Total</a:t>
                      </a:r>
                      <a:endParaRPr lang="sk-SK" sz="1050" b="1" dirty="0"/>
                    </a:p>
                  </a:txBody>
                  <a:tcPr anchor="ctr"/>
                </a:tc>
                <a:tc>
                  <a:txBody>
                    <a:bodyPr/>
                    <a:lstStyle/>
                    <a:p>
                      <a:r>
                        <a:rPr lang="sk-SK" sz="1050" b="1"/>
                        <a:t>973 526 856</a:t>
                      </a:r>
                    </a:p>
                  </a:txBody>
                  <a:tcPr anchor="ctr"/>
                </a:tc>
                <a:extLst>
                  <a:ext uri="{0D108BD9-81ED-4DB2-BD59-A6C34878D82A}">
                    <a16:rowId xmlns:a16="http://schemas.microsoft.com/office/drawing/2014/main" val="4238955083"/>
                  </a:ext>
                </a:extLst>
              </a:tr>
            </a:tbl>
          </a:graphicData>
        </a:graphic>
      </p:graphicFrame>
      <p:sp>
        <p:nvSpPr>
          <p:cNvPr id="19" name="Arrow: Right 18">
            <a:extLst>
              <a:ext uri="{FF2B5EF4-FFF2-40B4-BE49-F238E27FC236}">
                <a16:creationId xmlns:a16="http://schemas.microsoft.com/office/drawing/2014/main" id="{9B1C2D86-6C8C-B49F-C43F-12B51DBFE656}"/>
              </a:ext>
            </a:extLst>
          </p:cNvPr>
          <p:cNvSpPr/>
          <p:nvPr/>
        </p:nvSpPr>
        <p:spPr>
          <a:xfrm rot="16200000">
            <a:off x="3160449" y="4164733"/>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9A5B4F7B-08B1-A0C0-5201-BA615E96109F}"/>
              </a:ext>
            </a:extLst>
          </p:cNvPr>
          <p:cNvSpPr/>
          <p:nvPr/>
        </p:nvSpPr>
        <p:spPr>
          <a:xfrm rot="5400000">
            <a:off x="3405695" y="4566667"/>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C9850CD5-6448-70F7-AA3D-94A46A1F32DC}"/>
              </a:ext>
            </a:extLst>
          </p:cNvPr>
          <p:cNvSpPr/>
          <p:nvPr/>
        </p:nvSpPr>
        <p:spPr>
          <a:xfrm rot="16200000">
            <a:off x="3150925" y="4943694"/>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16543F06-0421-C49E-709D-AC9234E0AA90}"/>
              </a:ext>
            </a:extLst>
          </p:cNvPr>
          <p:cNvSpPr/>
          <p:nvPr/>
        </p:nvSpPr>
        <p:spPr>
          <a:xfrm rot="16200000">
            <a:off x="3150924" y="5315352"/>
            <a:ext cx="130612" cy="138113"/>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CAA552F8-A01D-DA36-39ED-23217CF5D696}"/>
              </a:ext>
            </a:extLst>
          </p:cNvPr>
          <p:cNvSpPr/>
          <p:nvPr/>
        </p:nvSpPr>
        <p:spPr>
          <a:xfrm rot="16200000">
            <a:off x="3415220" y="4164734"/>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4299EC89-F789-CCFE-C1E3-1761D1D9F2D8}"/>
              </a:ext>
            </a:extLst>
          </p:cNvPr>
          <p:cNvSpPr/>
          <p:nvPr/>
        </p:nvSpPr>
        <p:spPr>
          <a:xfrm rot="16200000">
            <a:off x="3150924" y="4555259"/>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96092A51-64EA-5B38-71FB-4350D6F51799}"/>
              </a:ext>
            </a:extLst>
          </p:cNvPr>
          <p:cNvSpPr/>
          <p:nvPr/>
        </p:nvSpPr>
        <p:spPr>
          <a:xfrm rot="16200000">
            <a:off x="3405695" y="4946144"/>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D66CF02-1B0D-91C7-B005-E465A8432FA4}"/>
              </a:ext>
            </a:extLst>
          </p:cNvPr>
          <p:cNvSpPr txBox="1"/>
          <p:nvPr/>
        </p:nvSpPr>
        <p:spPr>
          <a:xfrm>
            <a:off x="647700" y="3490573"/>
            <a:ext cx="2982028" cy="230832"/>
          </a:xfrm>
          <a:prstGeom prst="rect">
            <a:avLst/>
          </a:prstGeom>
          <a:solidFill>
            <a:schemeClr val="bg1"/>
          </a:solidFill>
          <a:ln w="19050">
            <a:solidFill>
              <a:schemeClr val="accent6"/>
            </a:solidFill>
            <a:prstDash val="solid"/>
          </a:ln>
        </p:spPr>
        <p:txBody>
          <a:bodyPr wrap="square" rtlCol="0">
            <a:spAutoFit/>
          </a:bodyPr>
          <a:lstStyle/>
          <a:p>
            <a:pPr algn="r"/>
            <a:r>
              <a:rPr lang="en-US" sz="900" b="1">
                <a:solidFill>
                  <a:schemeClr val="accent4"/>
                </a:solidFill>
              </a:rPr>
              <a:t>Change 24/23        </a:t>
            </a:r>
            <a:r>
              <a:rPr lang="en-US" sz="900" b="1">
                <a:solidFill>
                  <a:schemeClr val="accent3"/>
                </a:solidFill>
              </a:rPr>
              <a:t>Change 23/22        </a:t>
            </a:r>
            <a:r>
              <a:rPr lang="en-US" sz="900" b="1">
                <a:solidFill>
                  <a:schemeClr val="tx2"/>
                </a:solidFill>
              </a:rPr>
              <a:t>Change 22/21     </a:t>
            </a:r>
          </a:p>
        </p:txBody>
      </p:sp>
      <p:sp>
        <p:nvSpPr>
          <p:cNvPr id="40" name="Arrow: Right 39">
            <a:extLst>
              <a:ext uri="{FF2B5EF4-FFF2-40B4-BE49-F238E27FC236}">
                <a16:creationId xmlns:a16="http://schemas.microsoft.com/office/drawing/2014/main" id="{07033E39-2CC8-2AA0-0481-E94080FF0B6F}"/>
              </a:ext>
            </a:extLst>
          </p:cNvPr>
          <p:cNvSpPr/>
          <p:nvPr/>
        </p:nvSpPr>
        <p:spPr>
          <a:xfrm rot="16200000">
            <a:off x="2886628" y="4164733"/>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2" name="Arrow: Right 41">
            <a:extLst>
              <a:ext uri="{FF2B5EF4-FFF2-40B4-BE49-F238E27FC236}">
                <a16:creationId xmlns:a16="http://schemas.microsoft.com/office/drawing/2014/main" id="{36F0904B-837A-6A97-CDA1-68415A0FBF62}"/>
              </a:ext>
            </a:extLst>
          </p:cNvPr>
          <p:cNvSpPr/>
          <p:nvPr/>
        </p:nvSpPr>
        <p:spPr>
          <a:xfrm rot="16200000">
            <a:off x="2896153" y="4555259"/>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3" name="Arrow: Right 42">
            <a:extLst>
              <a:ext uri="{FF2B5EF4-FFF2-40B4-BE49-F238E27FC236}">
                <a16:creationId xmlns:a16="http://schemas.microsoft.com/office/drawing/2014/main" id="{79BABC74-084C-6A4F-9E36-CE599868F975}"/>
              </a:ext>
            </a:extLst>
          </p:cNvPr>
          <p:cNvSpPr/>
          <p:nvPr/>
        </p:nvSpPr>
        <p:spPr>
          <a:xfrm rot="16200000">
            <a:off x="2886628" y="5315350"/>
            <a:ext cx="130612" cy="138113"/>
          </a:xfrm>
          <a:prstGeom prst="rightArrow">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75E8CAE6-FD9F-BAA2-56FA-EED9A963CA32}"/>
              </a:ext>
            </a:extLst>
          </p:cNvPr>
          <p:cNvSpPr/>
          <p:nvPr/>
        </p:nvSpPr>
        <p:spPr>
          <a:xfrm rot="16200000">
            <a:off x="3392109" y="5315351"/>
            <a:ext cx="130612" cy="138113"/>
          </a:xfrm>
          <a:prstGeom prst="rightArrow">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1F8539AC-5BE9-286E-ED02-7ADC868B976A}"/>
              </a:ext>
            </a:extLst>
          </p:cNvPr>
          <p:cNvSpPr/>
          <p:nvPr/>
        </p:nvSpPr>
        <p:spPr>
          <a:xfrm rot="5400000">
            <a:off x="2877362" y="4943695"/>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11">
            <a:extLst>
              <a:ext uri="{FF2B5EF4-FFF2-40B4-BE49-F238E27FC236}">
                <a16:creationId xmlns:a16="http://schemas.microsoft.com/office/drawing/2014/main" id="{7909CCDC-E335-3987-EED5-2B0C41BBD8EC}"/>
              </a:ext>
            </a:extLst>
          </p:cNvPr>
          <p:cNvGraphicFramePr>
            <a:graphicFrameLocks noGrp="1"/>
          </p:cNvGraphicFramePr>
          <p:nvPr>
            <p:extLst>
              <p:ext uri="{D42A27DB-BD31-4B8C-83A1-F6EECF244321}">
                <p14:modId xmlns:p14="http://schemas.microsoft.com/office/powerpoint/2010/main" val="1939749833"/>
              </p:ext>
            </p:extLst>
          </p:nvPr>
        </p:nvGraphicFramePr>
        <p:xfrm>
          <a:off x="647700" y="5665306"/>
          <a:ext cx="2990850" cy="3789680"/>
        </p:xfrm>
        <a:graphic>
          <a:graphicData uri="http://schemas.openxmlformats.org/drawingml/2006/table">
            <a:tbl>
              <a:tblPr firstRow="1" lastRow="1" bandCol="1">
                <a:tableStyleId>{93296810-A885-4BE3-A3E7-6D5BEEA58F35}</a:tableStyleId>
              </a:tblPr>
              <a:tblGrid>
                <a:gridCol w="1191441">
                  <a:extLst>
                    <a:ext uri="{9D8B030D-6E8A-4147-A177-3AD203B41FA5}">
                      <a16:colId xmlns:a16="http://schemas.microsoft.com/office/drawing/2014/main" val="224527116"/>
                    </a:ext>
                  </a:extLst>
                </a:gridCol>
                <a:gridCol w="1799409">
                  <a:extLst>
                    <a:ext uri="{9D8B030D-6E8A-4147-A177-3AD203B41FA5}">
                      <a16:colId xmlns:a16="http://schemas.microsoft.com/office/drawing/2014/main" val="1036868558"/>
                    </a:ext>
                  </a:extLst>
                </a:gridCol>
              </a:tblGrid>
              <a:tr h="370840">
                <a:tc gridSpan="2">
                  <a:txBody>
                    <a:bodyPr/>
                    <a:lstStyle/>
                    <a:p>
                      <a:r>
                        <a:rPr lang="sk-SK" sz="1050" dirty="0" err="1"/>
                        <a:t>Indirect</a:t>
                      </a:r>
                      <a:r>
                        <a:rPr lang="sk-SK" sz="1050" dirty="0"/>
                        <a:t> </a:t>
                      </a:r>
                      <a:r>
                        <a:rPr lang="sk-SK" sz="1050" dirty="0" err="1"/>
                        <a:t>economic</a:t>
                      </a:r>
                      <a:r>
                        <a:rPr lang="sk-SK" sz="1050" dirty="0"/>
                        <a:t> </a:t>
                      </a:r>
                      <a:r>
                        <a:rPr lang="sk-SK" sz="1050" dirty="0" err="1"/>
                        <a:t>impact</a:t>
                      </a:r>
                      <a:r>
                        <a:rPr lang="sk-SK" sz="1050" dirty="0"/>
                        <a:t> (EUR)</a:t>
                      </a:r>
                    </a:p>
                  </a:txBody>
                  <a:tcPr anchor="ctr"/>
                </a:tc>
                <a:tc hMerge="1">
                  <a:txBody>
                    <a:bodyPr/>
                    <a:lstStyle/>
                    <a:p>
                      <a:endParaRPr lang="sk-SK"/>
                    </a:p>
                  </a:txBody>
                  <a:tcPr/>
                </a:tc>
                <a:extLst>
                  <a:ext uri="{0D108BD9-81ED-4DB2-BD59-A6C34878D82A}">
                    <a16:rowId xmlns:a16="http://schemas.microsoft.com/office/drawing/2014/main" val="1428668239"/>
                  </a:ext>
                </a:extLst>
              </a:tr>
              <a:tr h="370840">
                <a:tc>
                  <a:txBody>
                    <a:bodyPr/>
                    <a:lstStyle/>
                    <a:p>
                      <a:r>
                        <a:rPr lang="sk-SK" sz="1050" dirty="0" err="1"/>
                        <a:t>Taxes</a:t>
                      </a:r>
                      <a:r>
                        <a:rPr lang="sk-SK" sz="1050" dirty="0"/>
                        <a:t> (</a:t>
                      </a:r>
                      <a:r>
                        <a:rPr lang="sk-SK" sz="1050" dirty="0" err="1"/>
                        <a:t>without</a:t>
                      </a:r>
                      <a:r>
                        <a:rPr lang="sk-SK" sz="1050" dirty="0"/>
                        <a:t> </a:t>
                      </a:r>
                      <a:r>
                        <a:rPr lang="sk-SK" sz="1050" dirty="0" err="1"/>
                        <a:t>VAT</a:t>
                      </a:r>
                      <a:r>
                        <a:rPr lang="sk-SK" sz="1050" dirty="0"/>
                        <a:t>)</a:t>
                      </a:r>
                    </a:p>
                  </a:txBody>
                  <a:tcPr anchor="ctr"/>
                </a:tc>
                <a:tc>
                  <a:txBody>
                    <a:bodyPr/>
                    <a:lstStyle/>
                    <a:p>
                      <a:r>
                        <a:rPr lang="sk-SK" sz="1050"/>
                        <a:t>39 556 864</a:t>
                      </a:r>
                    </a:p>
                  </a:txBody>
                  <a:tcPr anchor="ctr"/>
                </a:tc>
                <a:extLst>
                  <a:ext uri="{0D108BD9-81ED-4DB2-BD59-A6C34878D82A}">
                    <a16:rowId xmlns:a16="http://schemas.microsoft.com/office/drawing/2014/main" val="3302352989"/>
                  </a:ext>
                </a:extLst>
              </a:tr>
              <a:tr h="370840">
                <a:tc>
                  <a:txBody>
                    <a:bodyPr/>
                    <a:lstStyle/>
                    <a:p>
                      <a:r>
                        <a:rPr lang="sk-SK" sz="1050" dirty="0" err="1"/>
                        <a:t>Human</a:t>
                      </a:r>
                      <a:r>
                        <a:rPr lang="sk-SK" sz="1050" dirty="0"/>
                        <a:t> </a:t>
                      </a:r>
                      <a:r>
                        <a:rPr lang="sk-SK" sz="1050" dirty="0" err="1"/>
                        <a:t>capital</a:t>
                      </a:r>
                      <a:endParaRPr lang="sk-SK" sz="1050" dirty="0"/>
                    </a:p>
                  </a:txBody>
                  <a:tcPr anchor="ctr"/>
                </a:tc>
                <a:tc>
                  <a:txBody>
                    <a:bodyPr/>
                    <a:lstStyle/>
                    <a:p>
                      <a:r>
                        <a:rPr lang="sk-SK" sz="1050"/>
                        <a:t>144 637 063</a:t>
                      </a:r>
                    </a:p>
                  </a:txBody>
                  <a:tcPr anchor="ctr"/>
                </a:tc>
                <a:extLst>
                  <a:ext uri="{0D108BD9-81ED-4DB2-BD59-A6C34878D82A}">
                    <a16:rowId xmlns:a16="http://schemas.microsoft.com/office/drawing/2014/main" val="2708048371"/>
                  </a:ext>
                </a:extLst>
              </a:tr>
              <a:tr h="370840">
                <a:tc>
                  <a:txBody>
                    <a:bodyPr/>
                    <a:lstStyle/>
                    <a:p>
                      <a:r>
                        <a:rPr lang="sk-SK" sz="1050" dirty="0" err="1"/>
                        <a:t>Energy</a:t>
                      </a:r>
                      <a:endParaRPr lang="sk-SK" sz="1050" dirty="0"/>
                    </a:p>
                  </a:txBody>
                  <a:tcPr anchor="ctr"/>
                </a:tc>
                <a:tc>
                  <a:txBody>
                    <a:bodyPr/>
                    <a:lstStyle/>
                    <a:p>
                      <a:r>
                        <a:rPr lang="sk-SK" sz="1050"/>
                        <a:t>28 073 111</a:t>
                      </a:r>
                    </a:p>
                  </a:txBody>
                  <a:tcPr anchor="ctr"/>
                </a:tc>
                <a:extLst>
                  <a:ext uri="{0D108BD9-81ED-4DB2-BD59-A6C34878D82A}">
                    <a16:rowId xmlns:a16="http://schemas.microsoft.com/office/drawing/2014/main" val="758325894"/>
                  </a:ext>
                </a:extLst>
              </a:tr>
              <a:tr h="370840">
                <a:tc>
                  <a:txBody>
                    <a:bodyPr/>
                    <a:lstStyle/>
                    <a:p>
                      <a:r>
                        <a:rPr lang="sk-SK" sz="1050" dirty="0" err="1"/>
                        <a:t>Gifts</a:t>
                      </a:r>
                      <a:endParaRPr lang="sk-SK" sz="1050" dirty="0"/>
                    </a:p>
                  </a:txBody>
                  <a:tcPr anchor="ctr"/>
                </a:tc>
                <a:tc>
                  <a:txBody>
                    <a:bodyPr/>
                    <a:lstStyle/>
                    <a:p>
                      <a:r>
                        <a:rPr lang="sk-SK" sz="1050"/>
                        <a:t>1 501 065</a:t>
                      </a:r>
                    </a:p>
                  </a:txBody>
                  <a:tcPr anchor="ctr"/>
                </a:tc>
                <a:extLst>
                  <a:ext uri="{0D108BD9-81ED-4DB2-BD59-A6C34878D82A}">
                    <a16:rowId xmlns:a16="http://schemas.microsoft.com/office/drawing/2014/main" val="1500438150"/>
                  </a:ext>
                </a:extLst>
              </a:tr>
              <a:tr h="370840">
                <a:tc>
                  <a:txBody>
                    <a:bodyPr/>
                    <a:lstStyle/>
                    <a:p>
                      <a:r>
                        <a:rPr lang="sk-SK" sz="1050" dirty="0" err="1"/>
                        <a:t>Facility</a:t>
                      </a:r>
                      <a:r>
                        <a:rPr lang="sk-SK" sz="1050" dirty="0"/>
                        <a:t> </a:t>
                      </a:r>
                      <a:r>
                        <a:rPr lang="sk-SK" sz="1050" dirty="0" err="1"/>
                        <a:t>Administration</a:t>
                      </a:r>
                      <a:endParaRPr lang="sk-SK" sz="1050" dirty="0"/>
                    </a:p>
                  </a:txBody>
                  <a:tcPr anchor="ctr"/>
                </a:tc>
                <a:tc>
                  <a:txBody>
                    <a:bodyPr/>
                    <a:lstStyle/>
                    <a:p>
                      <a:r>
                        <a:rPr lang="sk-SK" sz="1050"/>
                        <a:t>45 718 532</a:t>
                      </a:r>
                    </a:p>
                  </a:txBody>
                  <a:tcPr anchor="ctr"/>
                </a:tc>
                <a:extLst>
                  <a:ext uri="{0D108BD9-81ED-4DB2-BD59-A6C34878D82A}">
                    <a16:rowId xmlns:a16="http://schemas.microsoft.com/office/drawing/2014/main" val="573603052"/>
                  </a:ext>
                </a:extLst>
              </a:tr>
              <a:tr h="370840">
                <a:tc>
                  <a:txBody>
                    <a:bodyPr/>
                    <a:lstStyle/>
                    <a:p>
                      <a:r>
                        <a:rPr lang="sk-SK" sz="1050" dirty="0" err="1"/>
                        <a:t>Ads</a:t>
                      </a:r>
                      <a:endParaRPr lang="sk-SK" sz="1050" dirty="0"/>
                    </a:p>
                  </a:txBody>
                  <a:tcPr anchor="ctr"/>
                </a:tc>
                <a:tc>
                  <a:txBody>
                    <a:bodyPr/>
                    <a:lstStyle/>
                    <a:p>
                      <a:r>
                        <a:rPr lang="sk-SK" sz="1050"/>
                        <a:t>18 294 113</a:t>
                      </a:r>
                    </a:p>
                  </a:txBody>
                  <a:tcPr anchor="ctr"/>
                </a:tc>
                <a:extLst>
                  <a:ext uri="{0D108BD9-81ED-4DB2-BD59-A6C34878D82A}">
                    <a16:rowId xmlns:a16="http://schemas.microsoft.com/office/drawing/2014/main" val="783705419"/>
                  </a:ext>
                </a:extLst>
              </a:tr>
              <a:tr h="370840">
                <a:tc>
                  <a:txBody>
                    <a:bodyPr/>
                    <a:lstStyle/>
                    <a:p>
                      <a:r>
                        <a:rPr lang="sk-SK" sz="1050" dirty="0" err="1"/>
                        <a:t>Circulation</a:t>
                      </a:r>
                      <a:endParaRPr lang="sk-SK" sz="1050" dirty="0"/>
                    </a:p>
                  </a:txBody>
                  <a:tcPr anchor="ctr"/>
                </a:tc>
                <a:tc>
                  <a:txBody>
                    <a:bodyPr/>
                    <a:lstStyle/>
                    <a:p>
                      <a:r>
                        <a:rPr lang="sk-SK" sz="1050"/>
                        <a:t>36 457 005</a:t>
                      </a:r>
                    </a:p>
                  </a:txBody>
                  <a:tcPr anchor="ctr"/>
                </a:tc>
                <a:extLst>
                  <a:ext uri="{0D108BD9-81ED-4DB2-BD59-A6C34878D82A}">
                    <a16:rowId xmlns:a16="http://schemas.microsoft.com/office/drawing/2014/main" val="2865774848"/>
                  </a:ext>
                </a:extLst>
              </a:tr>
              <a:tr h="370840">
                <a:tc>
                  <a:txBody>
                    <a:bodyPr/>
                    <a:lstStyle/>
                    <a:p>
                      <a:r>
                        <a:rPr lang="sk-SK" sz="1050" dirty="0" err="1"/>
                        <a:t>Legal</a:t>
                      </a:r>
                      <a:r>
                        <a:rPr lang="sk-SK" sz="1050" dirty="0"/>
                        <a:t> </a:t>
                      </a:r>
                      <a:r>
                        <a:rPr lang="sk-SK" sz="1050" dirty="0" err="1"/>
                        <a:t>expenses</a:t>
                      </a:r>
                      <a:endParaRPr lang="sk-SK" sz="1050" dirty="0"/>
                    </a:p>
                  </a:txBody>
                  <a:tcPr anchor="ctr"/>
                </a:tc>
                <a:tc>
                  <a:txBody>
                    <a:bodyPr/>
                    <a:lstStyle/>
                    <a:p>
                      <a:r>
                        <a:rPr lang="sk-SK" sz="1050"/>
                        <a:t>967 984</a:t>
                      </a:r>
                    </a:p>
                  </a:txBody>
                  <a:tcPr anchor="ctr"/>
                </a:tc>
                <a:extLst>
                  <a:ext uri="{0D108BD9-81ED-4DB2-BD59-A6C34878D82A}">
                    <a16:rowId xmlns:a16="http://schemas.microsoft.com/office/drawing/2014/main" val="2058486751"/>
                  </a:ext>
                </a:extLst>
              </a:tr>
              <a:tr h="370840">
                <a:tc>
                  <a:txBody>
                    <a:bodyPr/>
                    <a:lstStyle/>
                    <a:p>
                      <a:r>
                        <a:rPr lang="sk-SK" sz="1050" b="1" dirty="0" err="1"/>
                        <a:t>Total</a:t>
                      </a:r>
                      <a:endParaRPr lang="sk-SK" sz="1050" b="1" dirty="0"/>
                    </a:p>
                  </a:txBody>
                  <a:tcPr anchor="ctr"/>
                </a:tc>
                <a:tc>
                  <a:txBody>
                    <a:bodyPr/>
                    <a:lstStyle/>
                    <a:p>
                      <a:r>
                        <a:rPr lang="sk-SK" sz="1050" b="1"/>
                        <a:t>315 205 737</a:t>
                      </a:r>
                    </a:p>
                  </a:txBody>
                  <a:tcPr anchor="ctr"/>
                </a:tc>
                <a:extLst>
                  <a:ext uri="{0D108BD9-81ED-4DB2-BD59-A6C34878D82A}">
                    <a16:rowId xmlns:a16="http://schemas.microsoft.com/office/drawing/2014/main" val="177352484"/>
                  </a:ext>
                </a:extLst>
              </a:tr>
            </a:tbl>
          </a:graphicData>
        </a:graphic>
      </p:graphicFrame>
      <p:sp>
        <p:nvSpPr>
          <p:cNvPr id="62" name="Arrow: Right 61">
            <a:extLst>
              <a:ext uri="{FF2B5EF4-FFF2-40B4-BE49-F238E27FC236}">
                <a16:creationId xmlns:a16="http://schemas.microsoft.com/office/drawing/2014/main" id="{7143B5B7-2E6D-7B0A-591F-DFD31A9E84AD}"/>
              </a:ext>
            </a:extLst>
          </p:cNvPr>
          <p:cNvSpPr/>
          <p:nvPr/>
        </p:nvSpPr>
        <p:spPr>
          <a:xfrm rot="16200000">
            <a:off x="3139494" y="6496938"/>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Right 62">
            <a:extLst>
              <a:ext uri="{FF2B5EF4-FFF2-40B4-BE49-F238E27FC236}">
                <a16:creationId xmlns:a16="http://schemas.microsoft.com/office/drawing/2014/main" id="{876E776F-4AC5-0BCD-5A1F-AD43872E65D3}"/>
              </a:ext>
            </a:extLst>
          </p:cNvPr>
          <p:cNvSpPr/>
          <p:nvPr/>
        </p:nvSpPr>
        <p:spPr>
          <a:xfrm rot="16200000">
            <a:off x="3139493" y="6852789"/>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A0A0F906-D65E-49C9-E69C-E1E1598AC35E}"/>
              </a:ext>
            </a:extLst>
          </p:cNvPr>
          <p:cNvSpPr/>
          <p:nvPr/>
        </p:nvSpPr>
        <p:spPr>
          <a:xfrm rot="5400000">
            <a:off x="3134388" y="7613464"/>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8C166168-AF75-9FD7-406D-0385FE4AC634}"/>
              </a:ext>
            </a:extLst>
          </p:cNvPr>
          <p:cNvSpPr/>
          <p:nvPr/>
        </p:nvSpPr>
        <p:spPr>
          <a:xfrm rot="5400000">
            <a:off x="3395466" y="7613464"/>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Right 65">
            <a:extLst>
              <a:ext uri="{FF2B5EF4-FFF2-40B4-BE49-F238E27FC236}">
                <a16:creationId xmlns:a16="http://schemas.microsoft.com/office/drawing/2014/main" id="{30945D72-E1BF-BAB2-4868-4131D6DF7686}"/>
              </a:ext>
            </a:extLst>
          </p:cNvPr>
          <p:cNvSpPr/>
          <p:nvPr/>
        </p:nvSpPr>
        <p:spPr>
          <a:xfrm rot="5400000">
            <a:off x="3395466" y="9093747"/>
            <a:ext cx="130612" cy="138113"/>
          </a:xfrm>
          <a:prstGeom prst="rightArrow">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Right 66">
            <a:extLst>
              <a:ext uri="{FF2B5EF4-FFF2-40B4-BE49-F238E27FC236}">
                <a16:creationId xmlns:a16="http://schemas.microsoft.com/office/drawing/2014/main" id="{A6FF5909-9E5B-A828-0B12-7188E31FDEBE}"/>
              </a:ext>
            </a:extLst>
          </p:cNvPr>
          <p:cNvSpPr/>
          <p:nvPr/>
        </p:nvSpPr>
        <p:spPr>
          <a:xfrm rot="5400000">
            <a:off x="3134389" y="6147300"/>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row: Right 67">
            <a:extLst>
              <a:ext uri="{FF2B5EF4-FFF2-40B4-BE49-F238E27FC236}">
                <a16:creationId xmlns:a16="http://schemas.microsoft.com/office/drawing/2014/main" id="{00887AB7-AF2F-6D66-A54D-5B9C4F11C757}"/>
              </a:ext>
            </a:extLst>
          </p:cNvPr>
          <p:cNvSpPr/>
          <p:nvPr/>
        </p:nvSpPr>
        <p:spPr>
          <a:xfrm rot="16200000">
            <a:off x="3395467" y="6153262"/>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rrow: Right 68">
            <a:extLst>
              <a:ext uri="{FF2B5EF4-FFF2-40B4-BE49-F238E27FC236}">
                <a16:creationId xmlns:a16="http://schemas.microsoft.com/office/drawing/2014/main" id="{C417D9AE-CDFF-A905-3C06-0A41B85FF05C}"/>
              </a:ext>
            </a:extLst>
          </p:cNvPr>
          <p:cNvSpPr/>
          <p:nvPr/>
        </p:nvSpPr>
        <p:spPr>
          <a:xfrm rot="16200000">
            <a:off x="3386827" y="6496939"/>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id="{763C0B4E-5E51-A88C-EFAC-48A64D310DFC}"/>
              </a:ext>
            </a:extLst>
          </p:cNvPr>
          <p:cNvSpPr/>
          <p:nvPr/>
        </p:nvSpPr>
        <p:spPr>
          <a:xfrm rot="16200000">
            <a:off x="3397372" y="6852789"/>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0C4A52C3-3C20-663A-D969-DBF90F330616}"/>
              </a:ext>
            </a:extLst>
          </p:cNvPr>
          <p:cNvSpPr/>
          <p:nvPr/>
        </p:nvSpPr>
        <p:spPr>
          <a:xfrm rot="5400000">
            <a:off x="3395466" y="7235792"/>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4CE80E2B-C37B-A6CB-E3FD-F02172B5EEE0}"/>
              </a:ext>
            </a:extLst>
          </p:cNvPr>
          <p:cNvSpPr/>
          <p:nvPr/>
        </p:nvSpPr>
        <p:spPr>
          <a:xfrm rot="16200000">
            <a:off x="3134389" y="7223059"/>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0D519823-D29B-B44D-63D1-4F7C4B548665}"/>
              </a:ext>
            </a:extLst>
          </p:cNvPr>
          <p:cNvSpPr/>
          <p:nvPr/>
        </p:nvSpPr>
        <p:spPr>
          <a:xfrm rot="5400000">
            <a:off x="3387846" y="7998252"/>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A2DE545D-2D10-F1B3-9133-F9AA16656961}"/>
              </a:ext>
            </a:extLst>
          </p:cNvPr>
          <p:cNvSpPr/>
          <p:nvPr/>
        </p:nvSpPr>
        <p:spPr>
          <a:xfrm rot="16200000">
            <a:off x="3131872" y="7995266"/>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839282E6-56B8-986B-FDFB-571C2BF1535A}"/>
              </a:ext>
            </a:extLst>
          </p:cNvPr>
          <p:cNvSpPr/>
          <p:nvPr/>
        </p:nvSpPr>
        <p:spPr>
          <a:xfrm rot="5400000">
            <a:off x="3129672" y="8344904"/>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129668D9-0EB2-78C3-F2D1-74AA200D145F}"/>
              </a:ext>
            </a:extLst>
          </p:cNvPr>
          <p:cNvSpPr/>
          <p:nvPr/>
        </p:nvSpPr>
        <p:spPr>
          <a:xfrm rot="5400000">
            <a:off x="3387846" y="8338691"/>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6D83921E-569D-B4F7-1C59-62F48BBE0C48}"/>
              </a:ext>
            </a:extLst>
          </p:cNvPr>
          <p:cNvSpPr/>
          <p:nvPr/>
        </p:nvSpPr>
        <p:spPr>
          <a:xfrm rot="16200000">
            <a:off x="3387847" y="8708958"/>
            <a:ext cx="130612" cy="1381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048FC9D7-C660-7C72-8016-750B77E3E481}"/>
              </a:ext>
            </a:extLst>
          </p:cNvPr>
          <p:cNvSpPr/>
          <p:nvPr/>
        </p:nvSpPr>
        <p:spPr>
          <a:xfrm rot="5400000">
            <a:off x="3129671" y="8714096"/>
            <a:ext cx="130612" cy="13811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A3DB373C-1C01-5223-B0D7-8EF8161F9236}"/>
              </a:ext>
            </a:extLst>
          </p:cNvPr>
          <p:cNvSpPr/>
          <p:nvPr/>
        </p:nvSpPr>
        <p:spPr>
          <a:xfrm rot="5400000">
            <a:off x="3129670" y="9093748"/>
            <a:ext cx="130612" cy="138113"/>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D2092B03-25DC-F237-EFD8-38BA56BE5BF5}"/>
              </a:ext>
            </a:extLst>
          </p:cNvPr>
          <p:cNvSpPr/>
          <p:nvPr/>
        </p:nvSpPr>
        <p:spPr>
          <a:xfrm rot="5400000">
            <a:off x="2873311" y="6147301"/>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DD4A2736-3801-6E81-6875-B0B517FCC0F0}"/>
              </a:ext>
            </a:extLst>
          </p:cNvPr>
          <p:cNvSpPr/>
          <p:nvPr/>
        </p:nvSpPr>
        <p:spPr>
          <a:xfrm rot="16200000">
            <a:off x="2873312" y="6496938"/>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Right 81">
            <a:extLst>
              <a:ext uri="{FF2B5EF4-FFF2-40B4-BE49-F238E27FC236}">
                <a16:creationId xmlns:a16="http://schemas.microsoft.com/office/drawing/2014/main" id="{E6E0FC61-B431-CBC5-4994-ECC1727720FC}"/>
              </a:ext>
            </a:extLst>
          </p:cNvPr>
          <p:cNvSpPr/>
          <p:nvPr/>
        </p:nvSpPr>
        <p:spPr>
          <a:xfrm rot="16200000">
            <a:off x="2873312" y="6852789"/>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Right 82">
            <a:extLst>
              <a:ext uri="{FF2B5EF4-FFF2-40B4-BE49-F238E27FC236}">
                <a16:creationId xmlns:a16="http://schemas.microsoft.com/office/drawing/2014/main" id="{D807CBFC-3E79-2B11-2557-518A562D9110}"/>
              </a:ext>
            </a:extLst>
          </p:cNvPr>
          <p:cNvSpPr/>
          <p:nvPr/>
        </p:nvSpPr>
        <p:spPr>
          <a:xfrm rot="5400000">
            <a:off x="2873310" y="7235793"/>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Right 83">
            <a:extLst>
              <a:ext uri="{FF2B5EF4-FFF2-40B4-BE49-F238E27FC236}">
                <a16:creationId xmlns:a16="http://schemas.microsoft.com/office/drawing/2014/main" id="{0E729CE9-0F51-AC73-A3E4-56ECEE9F9398}"/>
              </a:ext>
            </a:extLst>
          </p:cNvPr>
          <p:cNvSpPr/>
          <p:nvPr/>
        </p:nvSpPr>
        <p:spPr>
          <a:xfrm rot="16200000">
            <a:off x="2873310" y="7613463"/>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a:extLst>
              <a:ext uri="{FF2B5EF4-FFF2-40B4-BE49-F238E27FC236}">
                <a16:creationId xmlns:a16="http://schemas.microsoft.com/office/drawing/2014/main" id="{100363A7-CCC3-FDF8-11DB-5A028325D8FA}"/>
              </a:ext>
            </a:extLst>
          </p:cNvPr>
          <p:cNvSpPr/>
          <p:nvPr/>
        </p:nvSpPr>
        <p:spPr>
          <a:xfrm rot="16200000">
            <a:off x="2873311" y="7995266"/>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Right 85">
            <a:extLst>
              <a:ext uri="{FF2B5EF4-FFF2-40B4-BE49-F238E27FC236}">
                <a16:creationId xmlns:a16="http://schemas.microsoft.com/office/drawing/2014/main" id="{52490A4A-364E-D34F-0FF4-805F7D84E560}"/>
              </a:ext>
            </a:extLst>
          </p:cNvPr>
          <p:cNvSpPr/>
          <p:nvPr/>
        </p:nvSpPr>
        <p:spPr>
          <a:xfrm rot="16200000">
            <a:off x="2873310" y="8708958"/>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Right 86">
            <a:extLst>
              <a:ext uri="{FF2B5EF4-FFF2-40B4-BE49-F238E27FC236}">
                <a16:creationId xmlns:a16="http://schemas.microsoft.com/office/drawing/2014/main" id="{B75DDC34-A3EB-64CE-D389-BF44A25A0566}"/>
              </a:ext>
            </a:extLst>
          </p:cNvPr>
          <p:cNvSpPr/>
          <p:nvPr/>
        </p:nvSpPr>
        <p:spPr>
          <a:xfrm rot="16200000">
            <a:off x="2873310" y="8338691"/>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87">
            <a:extLst>
              <a:ext uri="{FF2B5EF4-FFF2-40B4-BE49-F238E27FC236}">
                <a16:creationId xmlns:a16="http://schemas.microsoft.com/office/drawing/2014/main" id="{44940DD9-A26E-31BB-8BE2-953ADF30840E}"/>
              </a:ext>
            </a:extLst>
          </p:cNvPr>
          <p:cNvSpPr/>
          <p:nvPr/>
        </p:nvSpPr>
        <p:spPr>
          <a:xfrm rot="16200000">
            <a:off x="2873311" y="9093747"/>
            <a:ext cx="130612" cy="138113"/>
          </a:xfrm>
          <a:prstGeom prst="rightArrow">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9" name="Table 16">
            <a:extLst>
              <a:ext uri="{FF2B5EF4-FFF2-40B4-BE49-F238E27FC236}">
                <a16:creationId xmlns:a16="http://schemas.microsoft.com/office/drawing/2014/main" id="{CAA98725-0FCA-C92B-82F1-E20BADA6CCCC}"/>
              </a:ext>
            </a:extLst>
          </p:cNvPr>
          <p:cNvGraphicFramePr>
            <a:graphicFrameLocks noGrp="1"/>
          </p:cNvGraphicFramePr>
          <p:nvPr>
            <p:extLst>
              <p:ext uri="{D42A27DB-BD31-4B8C-83A1-F6EECF244321}">
                <p14:modId xmlns:p14="http://schemas.microsoft.com/office/powerpoint/2010/main" val="71304796"/>
              </p:ext>
            </p:extLst>
          </p:nvPr>
        </p:nvGraphicFramePr>
        <p:xfrm>
          <a:off x="647700" y="9450897"/>
          <a:ext cx="2990850" cy="571500"/>
        </p:xfrm>
        <a:graphic>
          <a:graphicData uri="http://schemas.openxmlformats.org/drawingml/2006/table">
            <a:tbl>
              <a:tblPr firstRow="1" bandRow="1">
                <a:tableStyleId>{93296810-A885-4BE3-A3E7-6D5BEEA58F35}</a:tableStyleId>
              </a:tblPr>
              <a:tblGrid>
                <a:gridCol w="1169670">
                  <a:extLst>
                    <a:ext uri="{9D8B030D-6E8A-4147-A177-3AD203B41FA5}">
                      <a16:colId xmlns:a16="http://schemas.microsoft.com/office/drawing/2014/main" val="1070015880"/>
                    </a:ext>
                  </a:extLst>
                </a:gridCol>
                <a:gridCol w="1821180">
                  <a:extLst>
                    <a:ext uri="{9D8B030D-6E8A-4147-A177-3AD203B41FA5}">
                      <a16:colId xmlns:a16="http://schemas.microsoft.com/office/drawing/2014/main" val="4164567548"/>
                    </a:ext>
                  </a:extLst>
                </a:gridCol>
              </a:tblGrid>
              <a:tr h="370840">
                <a:tc>
                  <a:txBody>
                    <a:bodyPr/>
                    <a:lstStyle/>
                    <a:p>
                      <a:r>
                        <a:rPr lang="sk-SK" sz="1050" dirty="0" err="1"/>
                        <a:t>Total</a:t>
                      </a:r>
                      <a:r>
                        <a:rPr lang="sk-SK" sz="1050" dirty="0"/>
                        <a:t> </a:t>
                      </a:r>
                      <a:r>
                        <a:rPr lang="sk-SK" sz="1050" dirty="0" err="1"/>
                        <a:t>for</a:t>
                      </a:r>
                      <a:r>
                        <a:rPr lang="sk-SK" sz="1050" dirty="0"/>
                        <a:t> </a:t>
                      </a:r>
                      <a:r>
                        <a:rPr lang="sk-SK" sz="1050" dirty="0" err="1"/>
                        <a:t>direct</a:t>
                      </a:r>
                      <a:r>
                        <a:rPr lang="sk-SK" sz="1050" dirty="0"/>
                        <a:t> and </a:t>
                      </a:r>
                      <a:r>
                        <a:rPr lang="sk-SK" sz="1050" dirty="0" err="1"/>
                        <a:t>indirect</a:t>
                      </a:r>
                      <a:r>
                        <a:rPr lang="sk-SK" sz="1050" dirty="0"/>
                        <a:t> </a:t>
                      </a:r>
                      <a:r>
                        <a:rPr lang="sk-SK" sz="1050" dirty="0" err="1"/>
                        <a:t>impacts</a:t>
                      </a:r>
                      <a:r>
                        <a:rPr lang="sk-SK" sz="1050" dirty="0"/>
                        <a:t> (EUR)</a:t>
                      </a:r>
                    </a:p>
                  </a:txBody>
                  <a:tcPr anchor="ctr"/>
                </a:tc>
                <a:tc>
                  <a:txBody>
                    <a:bodyPr/>
                    <a:lstStyle/>
                    <a:p>
                      <a:r>
                        <a:rPr lang="sk-SK" sz="1050" dirty="0"/>
                        <a:t>1 288 732 593 </a:t>
                      </a:r>
                    </a:p>
                  </a:txBody>
                  <a:tcPr anchor="ctr"/>
                </a:tc>
                <a:extLst>
                  <a:ext uri="{0D108BD9-81ED-4DB2-BD59-A6C34878D82A}">
                    <a16:rowId xmlns:a16="http://schemas.microsoft.com/office/drawing/2014/main" val="250892283"/>
                  </a:ext>
                </a:extLst>
              </a:tr>
            </a:tbl>
          </a:graphicData>
        </a:graphic>
      </p:graphicFrame>
      <p:sp>
        <p:nvSpPr>
          <p:cNvPr id="90" name="Arrow: Right 89">
            <a:extLst>
              <a:ext uri="{FF2B5EF4-FFF2-40B4-BE49-F238E27FC236}">
                <a16:creationId xmlns:a16="http://schemas.microsoft.com/office/drawing/2014/main" id="{79BA4C5C-E68C-0A41-4AD7-7FAE417CD328}"/>
              </a:ext>
            </a:extLst>
          </p:cNvPr>
          <p:cNvSpPr/>
          <p:nvPr/>
        </p:nvSpPr>
        <p:spPr>
          <a:xfrm rot="16200000">
            <a:off x="3333696" y="9694102"/>
            <a:ext cx="236877" cy="138112"/>
          </a:xfrm>
          <a:prstGeom prst="rightArrow">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Right 90">
            <a:extLst>
              <a:ext uri="{FF2B5EF4-FFF2-40B4-BE49-F238E27FC236}">
                <a16:creationId xmlns:a16="http://schemas.microsoft.com/office/drawing/2014/main" id="{A03197F2-D097-96A6-B251-033D64A46C33}"/>
              </a:ext>
            </a:extLst>
          </p:cNvPr>
          <p:cNvSpPr/>
          <p:nvPr/>
        </p:nvSpPr>
        <p:spPr>
          <a:xfrm rot="16200000">
            <a:off x="3076537" y="9694102"/>
            <a:ext cx="236877" cy="138112"/>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Right 91">
            <a:extLst>
              <a:ext uri="{FF2B5EF4-FFF2-40B4-BE49-F238E27FC236}">
                <a16:creationId xmlns:a16="http://schemas.microsoft.com/office/drawing/2014/main" id="{4B8511BA-592C-3772-1438-7BE23E4FEA88}"/>
              </a:ext>
            </a:extLst>
          </p:cNvPr>
          <p:cNvSpPr/>
          <p:nvPr/>
        </p:nvSpPr>
        <p:spPr>
          <a:xfrm rot="16200000">
            <a:off x="2821933" y="9696655"/>
            <a:ext cx="232568" cy="137313"/>
          </a:xfrm>
          <a:prstGeom prst="rightArrow">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3" name="Chart 92">
            <a:extLst>
              <a:ext uri="{FF2B5EF4-FFF2-40B4-BE49-F238E27FC236}">
                <a16:creationId xmlns:a16="http://schemas.microsoft.com/office/drawing/2014/main" id="{4E985517-B27C-B343-1399-A64A0717D8C7}"/>
              </a:ext>
            </a:extLst>
          </p:cNvPr>
          <p:cNvGraphicFramePr>
            <a:graphicFrameLocks/>
          </p:cNvGraphicFramePr>
          <p:nvPr>
            <p:extLst>
              <p:ext uri="{D42A27DB-BD31-4B8C-83A1-F6EECF244321}">
                <p14:modId xmlns:p14="http://schemas.microsoft.com/office/powerpoint/2010/main" val="7341554"/>
              </p:ext>
            </p:extLst>
          </p:nvPr>
        </p:nvGraphicFramePr>
        <p:xfrm>
          <a:off x="4282113" y="3319920"/>
          <a:ext cx="2361580" cy="2664875"/>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9F4CF90-F7F3-6223-D482-EBDB8A2A54EE}"/>
              </a:ext>
            </a:extLst>
          </p:cNvPr>
          <p:cNvPicPr>
            <a:picLocks noChangeAspect="1"/>
          </p:cNvPicPr>
          <p:nvPr/>
        </p:nvPicPr>
        <p:blipFill>
          <a:blip r:embed="rId4"/>
          <a:stretch>
            <a:fillRect/>
          </a:stretch>
        </p:blipFill>
        <p:spPr>
          <a:xfrm>
            <a:off x="4014972" y="8179067"/>
            <a:ext cx="3272246" cy="1594365"/>
          </a:xfrm>
          <a:prstGeom prst="rect">
            <a:avLst/>
          </a:prstGeom>
        </p:spPr>
      </p:pic>
      <p:sp>
        <p:nvSpPr>
          <p:cNvPr id="2" name="Slide Number Placeholder 3">
            <a:extLst>
              <a:ext uri="{FF2B5EF4-FFF2-40B4-BE49-F238E27FC236}">
                <a16:creationId xmlns:a16="http://schemas.microsoft.com/office/drawing/2014/main" id="{27B3D707-D756-816B-53C2-97972C76348E}"/>
              </a:ext>
            </a:extLst>
          </p:cNvPr>
          <p:cNvSpPr>
            <a:spLocks noGrp="1"/>
          </p:cNvSpPr>
          <p:nvPr>
            <p:ph type="sldNum" sz="quarter" idx="12"/>
          </p:nvPr>
        </p:nvSpPr>
        <p:spPr>
          <a:xfrm>
            <a:off x="6534903" y="10309829"/>
            <a:ext cx="558047" cy="126810"/>
          </a:xfrm>
        </p:spPr>
        <p:txBody>
          <a:bodyPr/>
          <a:lstStyle/>
          <a:p>
            <a:fld id="{721C06D9-4617-44B0-8711-1EF1C439A609}" type="slidenum">
              <a:rPr lang="en-US" sz="500" smtClean="0"/>
              <a:pPr/>
              <a:t>11</a:t>
            </a:fld>
            <a:endParaRPr lang="en-US" sz="500"/>
          </a:p>
        </p:txBody>
      </p:sp>
      <p:sp>
        <p:nvSpPr>
          <p:cNvPr id="4" name="Footer Placeholder 1">
            <a:extLst>
              <a:ext uri="{FF2B5EF4-FFF2-40B4-BE49-F238E27FC236}">
                <a16:creationId xmlns:a16="http://schemas.microsoft.com/office/drawing/2014/main" id="{79C52F2F-0208-3F75-0F14-B686958F484B}"/>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sp>
        <p:nvSpPr>
          <p:cNvPr id="55" name="BlokTextu 54"/>
          <p:cNvSpPr txBox="1"/>
          <p:nvPr/>
        </p:nvSpPr>
        <p:spPr>
          <a:xfrm>
            <a:off x="4717473" y="5479473"/>
            <a:ext cx="1745672" cy="448521"/>
          </a:xfrm>
          <a:prstGeom prst="rect">
            <a:avLst/>
          </a:prstGeom>
          <a:solidFill>
            <a:schemeClr val="bg1"/>
          </a:solidFill>
        </p:spPr>
        <p:txBody>
          <a:bodyPr wrap="square" rtlCol="0">
            <a:spAutoFit/>
          </a:bodyPr>
          <a:lstStyle/>
          <a:p>
            <a:r>
              <a:rPr lang="en-US" sz="1000"/>
              <a:t>Direct economic impact</a:t>
            </a:r>
          </a:p>
          <a:p>
            <a:pPr>
              <a:lnSpc>
                <a:spcPct val="150000"/>
              </a:lnSpc>
            </a:pPr>
            <a:r>
              <a:rPr lang="en-US" sz="1000"/>
              <a:t>Indirect economic impact</a:t>
            </a:r>
          </a:p>
        </p:txBody>
      </p:sp>
    </p:spTree>
    <p:extLst>
      <p:ext uri="{BB962C8B-B14F-4D97-AF65-F5344CB8AC3E}">
        <p14:creationId xmlns:p14="http://schemas.microsoft.com/office/powerpoint/2010/main" val="131624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8C26F-A445-4F27-8FBF-326F8BD97FFF}"/>
              </a:ext>
            </a:extLst>
          </p:cNvPr>
          <p:cNvSpPr>
            <a:spLocks noGrp="1"/>
          </p:cNvSpPr>
          <p:nvPr>
            <p:ph type="title"/>
          </p:nvPr>
        </p:nvSpPr>
        <p:spPr>
          <a:xfrm>
            <a:off x="647700" y="430212"/>
            <a:ext cx="6264275" cy="542468"/>
          </a:xfrm>
        </p:spPr>
        <p:txBody>
          <a:bodyPr/>
          <a:lstStyle/>
          <a:p>
            <a:r>
              <a:rPr lang="en-US"/>
              <a:t>02 Economic Value Generated in the Slovak Republic (continued)</a:t>
            </a:r>
          </a:p>
        </p:txBody>
      </p:sp>
      <p:sp>
        <p:nvSpPr>
          <p:cNvPr id="6" name="Text Placeholder 5">
            <a:extLst>
              <a:ext uri="{FF2B5EF4-FFF2-40B4-BE49-F238E27FC236}">
                <a16:creationId xmlns:a16="http://schemas.microsoft.com/office/drawing/2014/main" id="{EA450936-27D4-44BE-859C-2E0212D91A2E}"/>
              </a:ext>
            </a:extLst>
          </p:cNvPr>
          <p:cNvSpPr>
            <a:spLocks noGrp="1"/>
          </p:cNvSpPr>
          <p:nvPr>
            <p:ph type="body" sz="quarter" idx="13"/>
          </p:nvPr>
        </p:nvSpPr>
        <p:spPr>
          <a:xfrm>
            <a:off x="647700" y="1018117"/>
            <a:ext cx="6264275" cy="8655577"/>
          </a:xfrm>
        </p:spPr>
        <p:txBody>
          <a:bodyPr/>
          <a:lstStyle/>
          <a:p>
            <a:pPr>
              <a:spcBef>
                <a:spcPts val="200"/>
              </a:spcBef>
              <a:spcAft>
                <a:spcPts val="200"/>
              </a:spcAft>
            </a:pPr>
            <a:r>
              <a:rPr lang="en-US" sz="1050" b="1">
                <a:solidFill>
                  <a:schemeClr val="tx2"/>
                </a:solidFill>
              </a:rPr>
              <a:t>Additional Analyses</a:t>
            </a:r>
          </a:p>
          <a:p>
            <a:pPr>
              <a:spcBef>
                <a:spcPts val="200"/>
              </a:spcBef>
              <a:spcAft>
                <a:spcPts val="200"/>
              </a:spcAft>
            </a:pPr>
            <a:r>
              <a:rPr lang="en-US" sz="1050"/>
              <a:t>The following tables provide an overview of Lidl’s wage costs and taxes paid since the beginning of its operation on the Slovak market, i.e. since 2004. Wage costs have grown every year.</a:t>
            </a:r>
          </a:p>
          <a:p>
            <a:pPr>
              <a:spcBef>
                <a:spcPts val="200"/>
              </a:spcBef>
              <a:spcAft>
                <a:spcPts val="200"/>
              </a:spcAft>
            </a:pPr>
            <a:r>
              <a:rPr lang="en-US" sz="1050"/>
              <a:t>  </a:t>
            </a: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r>
              <a:rPr lang="en-US" sz="1050"/>
              <a:t>In total, Lidl paid almost </a:t>
            </a:r>
            <a:r>
              <a:rPr lang="en-US" sz="1050" b="1"/>
              <a:t>EUR 3.3 billion </a:t>
            </a:r>
            <a:r>
              <a:rPr lang="en-US" sz="1050"/>
              <a:t>in taxes and </a:t>
            </a:r>
            <a:r>
              <a:rPr lang="en-US" sz="1050" b="1"/>
              <a:t>EUR 1.3 billion</a:t>
            </a:r>
            <a:r>
              <a:rPr lang="en-US" sz="1050"/>
              <a:t> in wages during its operation on the Slovak market**.</a:t>
            </a:r>
          </a:p>
          <a:p>
            <a:pPr>
              <a:spcBef>
                <a:spcPts val="200"/>
              </a:spcBef>
              <a:spcAft>
                <a:spcPts val="200"/>
              </a:spcAft>
            </a:pPr>
            <a:r>
              <a:rPr lang="en-US" sz="1050"/>
              <a:t>Lidl’s total wage costs for 2024 amounted to </a:t>
            </a:r>
            <a:r>
              <a:rPr lang="en-US" sz="1050" b="1"/>
              <a:t>EUR 168 million.</a:t>
            </a:r>
            <a:endParaRPr lang="en-US" sz="1050"/>
          </a:p>
          <a:p>
            <a:pPr>
              <a:spcBef>
                <a:spcPts val="200"/>
              </a:spcBef>
              <a:spcAft>
                <a:spcPts val="200"/>
              </a:spcAft>
            </a:pPr>
            <a:r>
              <a:rPr lang="en-US" sz="1050"/>
              <a:t>If the total value generated by Lidl were invested in job creation, almost </a:t>
            </a:r>
            <a:r>
              <a:rPr lang="en-US" sz="1050" b="1"/>
              <a:t>41 thousand new jobs </a:t>
            </a:r>
            <a:r>
              <a:rPr lang="en-US" sz="1050"/>
              <a:t>would be created in Slovakia</a:t>
            </a:r>
            <a:r>
              <a:rPr lang="en-US" sz="1050" b="1"/>
              <a:t>.</a:t>
            </a:r>
          </a:p>
          <a:p>
            <a:pPr>
              <a:spcBef>
                <a:spcPts val="200"/>
              </a:spcBef>
              <a:spcAft>
                <a:spcPts val="200"/>
              </a:spcAft>
            </a:pPr>
            <a:endParaRPr lang="en-US" sz="1050"/>
          </a:p>
          <a:p>
            <a:pPr>
              <a:spcBef>
                <a:spcPts val="200"/>
              </a:spcBef>
              <a:spcAft>
                <a:spcPts val="200"/>
              </a:spcAft>
            </a:pPr>
            <a:r>
              <a:rPr lang="en-US" sz="1050"/>
              <a:t>	</a:t>
            </a:r>
            <a:r>
              <a:rPr lang="en-US" sz="1050">
                <a:hlinkClick r:id="rId2"/>
              </a:rPr>
              <a:t>The nominal volume of Slovak GDP</a:t>
            </a:r>
            <a:r>
              <a:rPr lang="en-US" sz="1050"/>
              <a:t> in 	current prices reached almost </a:t>
            </a:r>
            <a:r>
              <a:rPr lang="en-US" sz="1050" b="1"/>
              <a:t>EUR 130 	billion </a:t>
            </a:r>
            <a:r>
              <a:rPr lang="en-US" sz="1050"/>
              <a:t>in 2024. </a:t>
            </a:r>
            <a:r>
              <a:rPr lang="en-US" sz="1050" b="1">
                <a:solidFill>
                  <a:schemeClr val="accent1"/>
                </a:solidFill>
              </a:rPr>
              <a:t>The share of the total 	value generated by Lidl in Slovak 	GDP </a:t>
            </a:r>
            <a:r>
              <a:rPr lang="en-US" sz="1050"/>
              <a:t>(direct, indirect and induced 	economic value combined) is </a:t>
            </a:r>
            <a:r>
              <a:rPr lang="en-US" sz="1050" b="1">
                <a:solidFill>
                  <a:schemeClr val="accent1"/>
                </a:solidFill>
              </a:rPr>
              <a:t>1.6 %</a:t>
            </a:r>
            <a:r>
              <a:rPr lang="en-US" sz="1050"/>
              <a:t>.</a:t>
            </a:r>
          </a:p>
          <a:p>
            <a:pPr>
              <a:spcBef>
                <a:spcPts val="200"/>
              </a:spcBef>
              <a:spcAft>
                <a:spcPts val="200"/>
              </a:spcAft>
            </a:pPr>
            <a:endParaRPr lang="en-US" sz="1050"/>
          </a:p>
          <a:p>
            <a:pPr>
              <a:spcBef>
                <a:spcPts val="200"/>
              </a:spcBef>
              <a:spcAft>
                <a:spcPts val="200"/>
              </a:spcAft>
            </a:pPr>
            <a:r>
              <a:rPr lang="en-US" sz="1050"/>
              <a:t>More than half a million EUR of the purchased electricity represents green electricity.</a:t>
            </a:r>
          </a:p>
          <a:p>
            <a:pPr>
              <a:spcBef>
                <a:spcPts val="200"/>
              </a:spcBef>
              <a:spcAft>
                <a:spcPts val="200"/>
              </a:spcAft>
            </a:pPr>
            <a:r>
              <a:rPr lang="en-US" sz="1050" b="1"/>
              <a:t>96% of this green electricity was purchased in Slovakia. </a:t>
            </a:r>
            <a:r>
              <a:rPr lang="en-US" sz="1050"/>
              <a:t>For example, the Gabčíkovo Hydropower Plant is among the most important suppliers of green electricity. </a:t>
            </a: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800"/>
          </a:p>
          <a:p>
            <a:pPr>
              <a:spcBef>
                <a:spcPts val="200"/>
              </a:spcBef>
              <a:spcAft>
                <a:spcPts val="200"/>
              </a:spcAft>
            </a:pPr>
            <a:r>
              <a:rPr lang="en-US" sz="800"/>
              <a:t>Source: Lidl in Slovakia na Slovensku </a:t>
            </a:r>
          </a:p>
          <a:p>
            <a:pPr>
              <a:spcBef>
                <a:spcPts val="200"/>
              </a:spcBef>
              <a:spcAft>
                <a:spcPts val="200"/>
              </a:spcAft>
            </a:pPr>
            <a:endParaRPr lang="en-US" sz="1050"/>
          </a:p>
          <a:p>
            <a:pPr>
              <a:spcBef>
                <a:spcPts val="200"/>
              </a:spcBef>
              <a:spcAft>
                <a:spcPts val="200"/>
              </a:spcAft>
            </a:pPr>
            <a:r>
              <a:rPr lang="en-US" sz="1050"/>
              <a:t>In this way, Lidl supports the development of alternative sources of electricity in Slovakia, such as hydropower (Cascade of Váh), photovoltaic power plants or solar parks (e.g. Biskupice, Rumince).</a:t>
            </a:r>
          </a:p>
        </p:txBody>
      </p:sp>
      <p:sp>
        <p:nvSpPr>
          <p:cNvPr id="3" name="Text Placeholder 5">
            <a:extLst>
              <a:ext uri="{FF2B5EF4-FFF2-40B4-BE49-F238E27FC236}">
                <a16:creationId xmlns:a16="http://schemas.microsoft.com/office/drawing/2014/main" id="{2C6C3A7C-3765-1587-5AE1-67ABA43063D2}"/>
              </a:ext>
            </a:extLst>
          </p:cNvPr>
          <p:cNvSpPr txBox="1">
            <a:spLocks/>
          </p:cNvSpPr>
          <p:nvPr/>
        </p:nvSpPr>
        <p:spPr>
          <a:xfrm>
            <a:off x="647700" y="9790149"/>
            <a:ext cx="6264275" cy="238288"/>
          </a:xfrm>
          <a:prstGeom prst="rect">
            <a:avLst/>
          </a:prstGeom>
        </p:spPr>
        <p:txBody>
          <a:bodyPr vert="horz" lIns="0" tIns="36000" rIns="0" bIns="36000" numCol="1" spcCol="288000" rtlCol="0">
            <a:noAutofit/>
          </a:bodyPr>
          <a:lstStyle>
            <a:lvl1pPr marL="0" indent="0" algn="l" defTabSz="755934" rtl="0" eaLnBrk="1" latinLnBrk="0" hangingPunct="1">
              <a:lnSpc>
                <a:spcPct val="100000"/>
              </a:lnSpc>
              <a:spcBef>
                <a:spcPts val="827"/>
              </a:spcBef>
              <a:buFont typeface="Arial" panose="020B0604020202020204" pitchFamily="34" charset="0"/>
              <a:buNone/>
              <a:defRPr sz="100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800" b="1" baseline="30000">
                <a:solidFill>
                  <a:schemeClr val="tx1">
                    <a:lumMod val="60000"/>
                    <a:lumOff val="40000"/>
                  </a:schemeClr>
                </a:solidFill>
              </a:rPr>
              <a:t>*  </a:t>
            </a:r>
            <a:r>
              <a:rPr lang="en-US" sz="800">
                <a:solidFill>
                  <a:schemeClr val="tx1">
                    <a:lumMod val="60000"/>
                    <a:lumOff val="40000"/>
                  </a:schemeClr>
                </a:solidFill>
              </a:rPr>
              <a:t>Concessionary fees were not included in the calculation</a:t>
            </a:r>
          </a:p>
          <a:p>
            <a:pPr>
              <a:spcBef>
                <a:spcPts val="0"/>
              </a:spcBef>
            </a:pPr>
            <a:r>
              <a:rPr lang="en-US" sz="800" b="1" baseline="30000">
                <a:solidFill>
                  <a:schemeClr val="tx1">
                    <a:lumMod val="60000"/>
                    <a:lumOff val="40000"/>
                  </a:schemeClr>
                </a:solidFill>
              </a:rPr>
              <a:t>** </a:t>
            </a:r>
            <a:r>
              <a:rPr lang="en-US" sz="800">
                <a:solidFill>
                  <a:schemeClr val="tx1">
                    <a:lumMod val="60000"/>
                    <a:lumOff val="40000"/>
                  </a:schemeClr>
                </a:solidFill>
              </a:rPr>
              <a:t>2 989 615 222 EUR</a:t>
            </a:r>
          </a:p>
        </p:txBody>
      </p:sp>
      <p:graphicFrame>
        <p:nvGraphicFramePr>
          <p:cNvPr id="4" name="Chart 3">
            <a:extLst>
              <a:ext uri="{FF2B5EF4-FFF2-40B4-BE49-F238E27FC236}">
                <a16:creationId xmlns:a16="http://schemas.microsoft.com/office/drawing/2014/main" id="{5F25D6AA-87B3-895A-EBD4-32DB62433FCC}"/>
              </a:ext>
            </a:extLst>
          </p:cNvPr>
          <p:cNvGraphicFramePr>
            <a:graphicFrameLocks/>
          </p:cNvGraphicFramePr>
          <p:nvPr>
            <p:extLst>
              <p:ext uri="{D42A27DB-BD31-4B8C-83A1-F6EECF244321}">
                <p14:modId xmlns:p14="http://schemas.microsoft.com/office/powerpoint/2010/main" val="350025598"/>
              </p:ext>
            </p:extLst>
          </p:nvPr>
        </p:nvGraphicFramePr>
        <p:xfrm>
          <a:off x="564515" y="1864093"/>
          <a:ext cx="3192780" cy="4133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8B01661-67A6-F957-C28D-D080D512FD38}"/>
              </a:ext>
            </a:extLst>
          </p:cNvPr>
          <p:cNvGraphicFramePr>
            <a:graphicFrameLocks/>
          </p:cNvGraphicFramePr>
          <p:nvPr>
            <p:extLst>
              <p:ext uri="{D42A27DB-BD31-4B8C-83A1-F6EECF244321}">
                <p14:modId xmlns:p14="http://schemas.microsoft.com/office/powerpoint/2010/main" val="861035063"/>
              </p:ext>
            </p:extLst>
          </p:nvPr>
        </p:nvGraphicFramePr>
        <p:xfrm>
          <a:off x="568587" y="5968719"/>
          <a:ext cx="3168122" cy="3821430"/>
        </p:xfrm>
        <a:graphic>
          <a:graphicData uri="http://schemas.openxmlformats.org/drawingml/2006/chart">
            <c:chart xmlns:c="http://schemas.openxmlformats.org/drawingml/2006/chart" xmlns:r="http://schemas.openxmlformats.org/officeDocument/2006/relationships" r:id="rId4"/>
          </a:graphicData>
        </a:graphic>
      </p:graphicFrame>
      <p:pic>
        <p:nvPicPr>
          <p:cNvPr id="7" name="Graphic 6" descr="Pie chart with solid fill">
            <a:extLst>
              <a:ext uri="{FF2B5EF4-FFF2-40B4-BE49-F238E27FC236}">
                <a16:creationId xmlns:a16="http://schemas.microsoft.com/office/drawing/2014/main" id="{BCEC94A7-179F-05EA-2FC6-A15BF0623B46}"/>
              </a:ext>
            </a:extLst>
          </p:cNvPr>
          <p:cNvPicPr>
            <a:picLocks noChangeAspect="1"/>
          </p:cNvPicPr>
          <p:nvPr/>
        </p:nvPicPr>
        <p:blipFill>
          <a:blip r:embed="rId5" cstate="print">
            <a:extLst>
              <a:ext uri="{96DAC541-7B7A-43D3-8B79-37D633B846F1}">
                <asvg:svgBlip xmlns:asvg="http://schemas.microsoft.com/office/drawing/2016/SVG/main" r:embed="rId6"/>
              </a:ext>
            </a:extLst>
          </a:blip>
          <a:srcRect/>
          <a:stretch/>
        </p:blipFill>
        <p:spPr>
          <a:xfrm>
            <a:off x="3815626" y="2832748"/>
            <a:ext cx="614943" cy="614943"/>
          </a:xfrm>
          <a:prstGeom prst="rect">
            <a:avLst/>
          </a:prstGeom>
        </p:spPr>
      </p:pic>
      <p:graphicFrame>
        <p:nvGraphicFramePr>
          <p:cNvPr id="11" name="Chart 10">
            <a:extLst>
              <a:ext uri="{FF2B5EF4-FFF2-40B4-BE49-F238E27FC236}">
                <a16:creationId xmlns:a16="http://schemas.microsoft.com/office/drawing/2014/main" id="{00E5C76F-2962-763F-9C62-51521EBB208D}"/>
              </a:ext>
            </a:extLst>
          </p:cNvPr>
          <p:cNvGraphicFramePr>
            <a:graphicFrameLocks/>
          </p:cNvGraphicFramePr>
          <p:nvPr>
            <p:extLst>
              <p:ext uri="{D42A27DB-BD31-4B8C-83A1-F6EECF244321}">
                <p14:modId xmlns:p14="http://schemas.microsoft.com/office/powerpoint/2010/main" val="1208119369"/>
              </p:ext>
            </p:extLst>
          </p:nvPr>
        </p:nvGraphicFramePr>
        <p:xfrm>
          <a:off x="4003995" y="5111286"/>
          <a:ext cx="2647425" cy="2626570"/>
        </p:xfrm>
        <a:graphic>
          <a:graphicData uri="http://schemas.openxmlformats.org/drawingml/2006/chart">
            <c:chart xmlns:c="http://schemas.openxmlformats.org/drawingml/2006/chart" xmlns:r="http://schemas.openxmlformats.org/officeDocument/2006/relationships" r:id="rId7"/>
          </a:graphicData>
        </a:graphic>
      </p:graphicFrame>
      <p:sp>
        <p:nvSpPr>
          <p:cNvPr id="8" name="Slide Number Placeholder 3">
            <a:extLst>
              <a:ext uri="{FF2B5EF4-FFF2-40B4-BE49-F238E27FC236}">
                <a16:creationId xmlns:a16="http://schemas.microsoft.com/office/drawing/2014/main" id="{6623F9B1-868C-BADB-5D08-1026620605D5}"/>
              </a:ext>
            </a:extLst>
          </p:cNvPr>
          <p:cNvSpPr>
            <a:spLocks noGrp="1"/>
          </p:cNvSpPr>
          <p:nvPr>
            <p:ph type="sldNum" sz="quarter" idx="12"/>
          </p:nvPr>
        </p:nvSpPr>
        <p:spPr>
          <a:xfrm>
            <a:off x="6534903" y="10309829"/>
            <a:ext cx="558047" cy="126810"/>
          </a:xfrm>
        </p:spPr>
        <p:txBody>
          <a:bodyPr/>
          <a:lstStyle/>
          <a:p>
            <a:fld id="{721C06D9-4617-44B0-8711-1EF1C439A609}" type="slidenum">
              <a:rPr lang="en-US" sz="500" smtClean="0"/>
              <a:pPr/>
              <a:t>12</a:t>
            </a:fld>
            <a:endParaRPr lang="en-US" sz="500"/>
          </a:p>
        </p:txBody>
      </p:sp>
      <p:sp>
        <p:nvSpPr>
          <p:cNvPr id="10" name="Footer Placeholder 1">
            <a:extLst>
              <a:ext uri="{FF2B5EF4-FFF2-40B4-BE49-F238E27FC236}">
                <a16:creationId xmlns:a16="http://schemas.microsoft.com/office/drawing/2014/main" id="{76B0F007-79F1-372B-0175-A1801CF55EE9}"/>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spTree>
    <p:extLst>
      <p:ext uri="{BB962C8B-B14F-4D97-AF65-F5344CB8AC3E}">
        <p14:creationId xmlns:p14="http://schemas.microsoft.com/office/powerpoint/2010/main" val="141069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A7F71C-6555-44D5-BBD1-9E8A05796230}"/>
              </a:ext>
            </a:extLst>
          </p:cNvPr>
          <p:cNvSpPr>
            <a:spLocks noGrp="1"/>
          </p:cNvSpPr>
          <p:nvPr>
            <p:ph type="title"/>
          </p:nvPr>
        </p:nvSpPr>
        <p:spPr>
          <a:xfrm>
            <a:off x="647698" y="2321439"/>
            <a:ext cx="6264275" cy="360000"/>
          </a:xfrm>
        </p:spPr>
        <p:txBody>
          <a:bodyPr/>
          <a:lstStyle/>
          <a:p>
            <a:r>
              <a:rPr lang="en-US"/>
              <a:t>03 Additional Economic Effects</a:t>
            </a:r>
          </a:p>
        </p:txBody>
      </p:sp>
      <p:sp>
        <p:nvSpPr>
          <p:cNvPr id="10" name="Text Placeholder 5">
            <a:extLst>
              <a:ext uri="{FF2B5EF4-FFF2-40B4-BE49-F238E27FC236}">
                <a16:creationId xmlns:a16="http://schemas.microsoft.com/office/drawing/2014/main" id="{1B12CE58-F946-F33B-CF69-9D6073224D0A}"/>
              </a:ext>
            </a:extLst>
          </p:cNvPr>
          <p:cNvSpPr txBox="1">
            <a:spLocks noGrp="1"/>
          </p:cNvSpPr>
          <p:nvPr>
            <p:ph idx="1"/>
          </p:nvPr>
        </p:nvSpPr>
        <p:spPr>
          <a:xfrm>
            <a:off x="647698" y="2857757"/>
            <a:ext cx="6264275" cy="811212"/>
          </a:xfrm>
          <a:prstGeom prst="rect">
            <a:avLst/>
          </a:prstGeom>
        </p:spPr>
        <p:txBody>
          <a:bodyPr vert="horz" lIns="0" tIns="36000" rIns="0" bIns="36000" numCol="1" spcCol="288000" rtlCol="0">
            <a:noAutofit/>
          </a:bodyPr>
          <a:lstStyle>
            <a:lvl1pPr marL="0" indent="0" algn="l" defTabSz="755934" rtl="0" eaLnBrk="1" latinLnBrk="0" hangingPunct="1">
              <a:lnSpc>
                <a:spcPct val="100000"/>
              </a:lnSpc>
              <a:spcBef>
                <a:spcPts val="827"/>
              </a:spcBef>
              <a:buFont typeface="Arial" panose="020B0604020202020204" pitchFamily="34" charset="0"/>
              <a:buNone/>
              <a:defRPr sz="100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200"/>
              </a:spcBef>
              <a:spcAft>
                <a:spcPts val="200"/>
              </a:spcAft>
            </a:pPr>
            <a:r>
              <a:rPr lang="en-US" sz="1600">
                <a:solidFill>
                  <a:schemeClr val="tx2"/>
                </a:solidFill>
                <a:latin typeface="+mj-lt"/>
              </a:rPr>
              <a:t>In addition to the direct and indirect economic impacts, Lidl’s operations in the Slovak economy also bring about additional induced effects in the economy.</a:t>
            </a:r>
            <a:endParaRPr lang="en-US" sz="1600" b="1">
              <a:solidFill>
                <a:schemeClr val="tx2"/>
              </a:solidFill>
              <a:latin typeface="+mj-lt"/>
            </a:endParaRPr>
          </a:p>
        </p:txBody>
      </p:sp>
      <p:sp>
        <p:nvSpPr>
          <p:cNvPr id="11" name="Content Placeholder 6">
            <a:extLst>
              <a:ext uri="{FF2B5EF4-FFF2-40B4-BE49-F238E27FC236}">
                <a16:creationId xmlns:a16="http://schemas.microsoft.com/office/drawing/2014/main" id="{3F0AC63A-0F87-B6C5-4C41-2E80254E6700}"/>
              </a:ext>
            </a:extLst>
          </p:cNvPr>
          <p:cNvSpPr txBox="1">
            <a:spLocks/>
          </p:cNvSpPr>
          <p:nvPr/>
        </p:nvSpPr>
        <p:spPr>
          <a:xfrm>
            <a:off x="647698" y="3845288"/>
            <a:ext cx="6264275" cy="5693347"/>
          </a:xfrm>
          <a:prstGeom prst="rect">
            <a:avLst/>
          </a:prstGeom>
        </p:spPr>
        <p:txBody>
          <a:bodyPr vert="horz" wrap="square" lIns="0" tIns="36000" rIns="0" bIns="36000" numCol="2" spcCol="288000" rtlCol="0">
            <a:noAutofit/>
          </a:bodyPr>
          <a:lstStyle>
            <a:lvl1pPr marL="0" indent="0" algn="l" defTabSz="755934" rtl="0" eaLnBrk="1" latinLnBrk="0" hangingPunct="1">
              <a:lnSpc>
                <a:spcPct val="100000"/>
              </a:lnSpc>
              <a:spcBef>
                <a:spcPts val="827"/>
              </a:spcBef>
              <a:buFont typeface="Arial" panose="020B0604020202020204" pitchFamily="34" charset="0"/>
              <a:buNone/>
              <a:defRPr sz="1000" b="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200"/>
              </a:spcBef>
              <a:spcAft>
                <a:spcPts val="200"/>
              </a:spcAft>
            </a:pPr>
            <a:r>
              <a:rPr lang="en-US" sz="1050"/>
              <a:t>For the purpose of estimating the induced economic impact, we, similarly, as in the </a:t>
            </a:r>
            <a:r>
              <a:rPr lang="en-US" sz="1050">
                <a:hlinkClick r:id="rId2"/>
              </a:rPr>
              <a:t>Study of the impact of Lidl Poland on the Polish economy, </a:t>
            </a:r>
            <a:r>
              <a:rPr lang="en-US" sz="1050"/>
              <a:t>distinguished between activities that directly contributed to the creation of value for Lidl or stakeholders and activities that represented own consumption (for the purpose of ensuring the functioning of the own organization). The division is as follows: </a:t>
            </a:r>
          </a:p>
          <a:p>
            <a:pPr>
              <a:spcBef>
                <a:spcPts val="200"/>
              </a:spcBef>
              <a:spcAft>
                <a:spcPts val="200"/>
              </a:spcAft>
            </a:pPr>
            <a:endParaRPr lang="en-US" sz="1050" b="1"/>
          </a:p>
          <a:p>
            <a:pPr>
              <a:spcBef>
                <a:spcPts val="200"/>
              </a:spcBef>
              <a:spcAft>
                <a:spcPts val="200"/>
              </a:spcAft>
            </a:pPr>
            <a:r>
              <a:rPr lang="en-US" sz="1050" b="1"/>
              <a:t>Value creation:</a:t>
            </a:r>
          </a:p>
          <a:p>
            <a:pPr marL="171450" indent="-171450">
              <a:spcBef>
                <a:spcPts val="200"/>
              </a:spcBef>
              <a:spcAft>
                <a:spcPts val="200"/>
              </a:spcAft>
              <a:buFont typeface="Arial" panose="020B0604020202020204" pitchFamily="34" charset="0"/>
              <a:buChar char="•"/>
            </a:pPr>
            <a:r>
              <a:rPr lang="en-US" sz="1050"/>
              <a:t>Purchase intended for the final consumer in Slovakia, VAT paid;</a:t>
            </a:r>
          </a:p>
          <a:p>
            <a:pPr marL="171450" indent="-171450">
              <a:spcBef>
                <a:spcPts val="200"/>
              </a:spcBef>
              <a:spcAft>
                <a:spcPts val="200"/>
              </a:spcAft>
              <a:buFont typeface="Arial" panose="020B0604020202020204" pitchFamily="34" charset="0"/>
              <a:buChar char="•"/>
            </a:pPr>
            <a:r>
              <a:rPr lang="en-US" sz="1050"/>
              <a:t>Donations, advertising, circulation, other tax obligations, part of human capital costs</a:t>
            </a:r>
            <a:r>
              <a:rPr lang="en-US" sz="1050" baseline="30000"/>
              <a:t>*</a:t>
            </a:r>
          </a:p>
          <a:p>
            <a:pPr>
              <a:spcBef>
                <a:spcPts val="200"/>
              </a:spcBef>
              <a:spcAft>
                <a:spcPts val="200"/>
              </a:spcAft>
            </a:pPr>
            <a:endParaRPr lang="en-US" sz="1050"/>
          </a:p>
          <a:p>
            <a:pPr>
              <a:spcBef>
                <a:spcPts val="200"/>
              </a:spcBef>
              <a:spcAft>
                <a:spcPts val="200"/>
              </a:spcAft>
            </a:pPr>
            <a:r>
              <a:rPr lang="en-US" sz="1050" b="1"/>
              <a:t>Own consumption:</a:t>
            </a:r>
          </a:p>
          <a:p>
            <a:pPr marL="171450" indent="-171450">
              <a:spcBef>
                <a:spcPts val="200"/>
              </a:spcBef>
              <a:spcAft>
                <a:spcPts val="200"/>
              </a:spcAft>
              <a:buFont typeface="Arial" panose="020B0604020202020204" pitchFamily="34" charset="0"/>
              <a:buChar char="•"/>
            </a:pPr>
            <a:r>
              <a:rPr lang="en-US" sz="1050"/>
              <a:t>Purchase intended for own consumption, export from Slovakia</a:t>
            </a:r>
          </a:p>
          <a:p>
            <a:pPr marL="171450" indent="-171450">
              <a:spcBef>
                <a:spcPts val="200"/>
              </a:spcBef>
              <a:spcAft>
                <a:spcPts val="200"/>
              </a:spcAft>
              <a:buFont typeface="Arial" panose="020B0604020202020204" pitchFamily="34" charset="0"/>
              <a:buChar char="•"/>
            </a:pPr>
            <a:r>
              <a:rPr lang="en-US" sz="1050"/>
              <a:t>Part of human capital costs*, energy consumption, building management, legal expenses</a:t>
            </a:r>
          </a:p>
          <a:p>
            <a:pPr marL="171450" indent="-171450">
              <a:spcBef>
                <a:spcPts val="200"/>
              </a:spcBef>
              <a:spcAft>
                <a:spcPts val="200"/>
              </a:spcAft>
              <a:buFont typeface="Arial" panose="020B0604020202020204" pitchFamily="34" charset="0"/>
              <a:buChar char="•"/>
            </a:pPr>
            <a:endParaRPr lang="en-US" sz="1050"/>
          </a:p>
          <a:p>
            <a:pPr marL="171450" indent="-171450">
              <a:spcBef>
                <a:spcPts val="200"/>
              </a:spcBef>
              <a:spcAft>
                <a:spcPts val="200"/>
              </a:spcAft>
              <a:buFont typeface="Arial" panose="020B0604020202020204" pitchFamily="34" charset="0"/>
              <a:buChar char="•"/>
            </a:pPr>
            <a:endParaRPr lang="en-US" sz="1050"/>
          </a:p>
          <a:p>
            <a:pPr marL="171450" indent="-171450">
              <a:spcBef>
                <a:spcPts val="200"/>
              </a:spcBef>
              <a:spcAft>
                <a:spcPts val="200"/>
              </a:spcAft>
              <a:buFont typeface="Arial" panose="020B0604020202020204" pitchFamily="34" charset="0"/>
              <a:buChar char="•"/>
            </a:pPr>
            <a:endParaRPr lang="en-US" sz="1050"/>
          </a:p>
          <a:p>
            <a:pPr marL="171450" indent="-171450">
              <a:spcBef>
                <a:spcPts val="200"/>
              </a:spcBef>
              <a:spcAft>
                <a:spcPts val="200"/>
              </a:spcAft>
              <a:buFont typeface="Arial" panose="020B0604020202020204" pitchFamily="34" charset="0"/>
              <a:buChar char="•"/>
            </a:pPr>
            <a:endParaRPr lang="en-US" sz="1050"/>
          </a:p>
          <a:p>
            <a:pPr marL="171450" indent="-171450">
              <a:spcBef>
                <a:spcPts val="200"/>
              </a:spcBef>
              <a:spcAft>
                <a:spcPts val="200"/>
              </a:spcAft>
              <a:buFont typeface="Arial" panose="020B0604020202020204" pitchFamily="34" charset="0"/>
              <a:buChar char="•"/>
            </a:pPr>
            <a:endParaRPr lang="en-US" sz="1050"/>
          </a:p>
          <a:p>
            <a:pPr marL="171450" indent="-171450">
              <a:spcBef>
                <a:spcPts val="200"/>
              </a:spcBef>
              <a:spcAft>
                <a:spcPts val="200"/>
              </a:spcAft>
              <a:buFont typeface="Arial" panose="020B0604020202020204" pitchFamily="34" charset="0"/>
              <a:buChar char="•"/>
            </a:pPr>
            <a:endParaRPr lang="en-US" sz="1050"/>
          </a:p>
          <a:p>
            <a:pPr marL="171450" indent="-171450">
              <a:spcBef>
                <a:spcPts val="200"/>
              </a:spcBef>
              <a:spcAft>
                <a:spcPts val="200"/>
              </a:spcAft>
              <a:buFont typeface="Arial" panose="020B0604020202020204" pitchFamily="34" charset="0"/>
              <a:buChar char="•"/>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r>
              <a:rPr lang="en-US" sz="1050"/>
              <a:t>All data represent </a:t>
            </a:r>
            <a:r>
              <a:rPr lang="en-US" sz="1050" b="1"/>
              <a:t>cash flow to Slovak beneficiaries. </a:t>
            </a:r>
            <a:r>
              <a:rPr lang="en-US" sz="1050"/>
              <a:t>In 2024, the total value of Slovak products purchased at Lidl was </a:t>
            </a:r>
            <a:r>
              <a:rPr lang="en-US" sz="1050" b="1"/>
              <a:t>EUR 840,090,048. </a:t>
            </a:r>
            <a:r>
              <a:rPr lang="en-US" sz="1050"/>
              <a:t>We consider this amount to be the final output of activities (value creation + own consumption), without which no consumer need satisfaction by Lidl would be possible.</a:t>
            </a:r>
          </a:p>
          <a:p>
            <a:pPr>
              <a:spcBef>
                <a:spcPts val="200"/>
              </a:spcBef>
              <a:spcAft>
                <a:spcPts val="200"/>
              </a:spcAft>
            </a:pPr>
            <a:r>
              <a:rPr lang="en-US" sz="1050"/>
              <a:t>Upon the collected data, we arrived at the following coefficients of the Leontief production function: </a:t>
            </a:r>
          </a:p>
          <a:p>
            <a:pPr marL="171450" indent="-171450">
              <a:spcBef>
                <a:spcPts val="200"/>
              </a:spcBef>
              <a:spcAft>
                <a:spcPts val="200"/>
              </a:spcAft>
              <a:buFont typeface="Arial" panose="020B0604020202020204" pitchFamily="34" charset="0"/>
              <a:buChar char="•"/>
            </a:pPr>
            <a:r>
              <a:rPr lang="en-US" sz="1050"/>
              <a:t>To create one unit of </a:t>
            </a:r>
            <a:r>
              <a:rPr lang="en-US" sz="1050" b="1"/>
              <a:t>direct economic value</a:t>
            </a:r>
            <a:r>
              <a:rPr lang="en-US" sz="1050"/>
              <a:t>, </a:t>
            </a:r>
            <a:r>
              <a:rPr lang="en-US" sz="1050" b="1"/>
              <a:t>0.24</a:t>
            </a:r>
            <a:r>
              <a:rPr lang="en-US" sz="1050"/>
              <a:t> units of direct economic value and </a:t>
            </a:r>
            <a:r>
              <a:rPr lang="en-US" sz="1050" b="1"/>
              <a:t>0.22</a:t>
            </a:r>
            <a:r>
              <a:rPr lang="en-US" sz="1050"/>
              <a:t> units of indirect economic value were required.</a:t>
            </a:r>
          </a:p>
          <a:p>
            <a:pPr marL="171450" indent="-171450">
              <a:spcBef>
                <a:spcPts val="200"/>
              </a:spcBef>
              <a:spcAft>
                <a:spcPts val="200"/>
              </a:spcAft>
              <a:buFont typeface="Arial" panose="020B0604020202020204" pitchFamily="34" charset="0"/>
              <a:buChar char="•"/>
            </a:pPr>
            <a:r>
              <a:rPr lang="en-US" sz="1050"/>
              <a:t>To create one unit of </a:t>
            </a:r>
            <a:r>
              <a:rPr lang="en-US" sz="1050" b="1"/>
              <a:t>indirect economic value</a:t>
            </a:r>
            <a:r>
              <a:rPr lang="en-US" sz="1050"/>
              <a:t>, </a:t>
            </a:r>
            <a:r>
              <a:rPr lang="en-US" sz="1050" b="1"/>
              <a:t>1.03</a:t>
            </a:r>
            <a:r>
              <a:rPr lang="en-US" sz="1050"/>
              <a:t> units of direct economic value and </a:t>
            </a:r>
            <a:r>
              <a:rPr lang="en-US" sz="1050" b="1"/>
              <a:t>0.14</a:t>
            </a:r>
            <a:r>
              <a:rPr lang="en-US" sz="1050"/>
              <a:t> units of indirect economic value were required.</a:t>
            </a:r>
          </a:p>
          <a:p>
            <a:pPr>
              <a:spcBef>
                <a:spcPts val="200"/>
              </a:spcBef>
              <a:spcAft>
                <a:spcPts val="200"/>
              </a:spcAft>
            </a:pPr>
            <a:endParaRPr lang="en-US" sz="1050"/>
          </a:p>
          <a:p>
            <a:pPr>
              <a:spcBef>
                <a:spcPts val="200"/>
              </a:spcBef>
              <a:spcAft>
                <a:spcPts val="200"/>
              </a:spcAft>
            </a:pPr>
            <a:r>
              <a:rPr lang="en-US" sz="1050"/>
              <a:t>Lidl also purchased products from abroad. These transactions were not included in the direct and indirect economic impacts, since the direct beneficiary was located abroad. However, the processing of these transactions represented an indirect benefit for the Slovak Republic and its economy (it was necessary to process a larger amount of production, which required more Slovak energy, more Slovak time worked, more repairs to movable property in Slovakia due to greater wear and tear).</a:t>
            </a:r>
          </a:p>
        </p:txBody>
      </p:sp>
      <p:sp>
        <p:nvSpPr>
          <p:cNvPr id="14" name="Text Placeholder 5">
            <a:extLst>
              <a:ext uri="{FF2B5EF4-FFF2-40B4-BE49-F238E27FC236}">
                <a16:creationId xmlns:a16="http://schemas.microsoft.com/office/drawing/2014/main" id="{7945F56C-3498-4B1A-45ED-5D7F2D5A48B2}"/>
              </a:ext>
            </a:extLst>
          </p:cNvPr>
          <p:cNvSpPr txBox="1">
            <a:spLocks/>
          </p:cNvSpPr>
          <p:nvPr/>
        </p:nvSpPr>
        <p:spPr>
          <a:xfrm>
            <a:off x="647700" y="9952074"/>
            <a:ext cx="6264275" cy="238288"/>
          </a:xfrm>
          <a:prstGeom prst="rect">
            <a:avLst/>
          </a:prstGeom>
        </p:spPr>
        <p:txBody>
          <a:bodyPr vert="horz" lIns="0" tIns="36000" rIns="0" bIns="36000" numCol="1" spcCol="288000" rtlCol="0">
            <a:noAutofit/>
          </a:bodyPr>
          <a:lstStyle>
            <a:lvl1pPr marL="0" indent="0" algn="l" defTabSz="755934" rtl="0" eaLnBrk="1" latinLnBrk="0" hangingPunct="1">
              <a:lnSpc>
                <a:spcPct val="100000"/>
              </a:lnSpc>
              <a:spcBef>
                <a:spcPts val="827"/>
              </a:spcBef>
              <a:buFont typeface="Arial" panose="020B0604020202020204" pitchFamily="34" charset="0"/>
              <a:buNone/>
              <a:defRPr sz="100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800" b="1" baseline="30000">
                <a:solidFill>
                  <a:schemeClr val="tx1">
                    <a:lumMod val="60000"/>
                    <a:lumOff val="40000"/>
                  </a:schemeClr>
                </a:solidFill>
              </a:rPr>
              <a:t>* </a:t>
            </a:r>
            <a:r>
              <a:rPr lang="en-US" sz="800">
                <a:solidFill>
                  <a:schemeClr val="tx1">
                    <a:lumMod val="60000"/>
                    <a:lumOff val="40000"/>
                  </a:schemeClr>
                </a:solidFill>
              </a:rPr>
              <a:t>Transfer between Indirect Economic Impact categories was 50 million EUR </a:t>
            </a:r>
          </a:p>
        </p:txBody>
      </p:sp>
      <p:pic>
        <p:nvPicPr>
          <p:cNvPr id="3" name="Picture 2">
            <a:extLst>
              <a:ext uri="{FF2B5EF4-FFF2-40B4-BE49-F238E27FC236}">
                <a16:creationId xmlns:a16="http://schemas.microsoft.com/office/drawing/2014/main" id="{ABB9BACE-CA70-4D2B-B3F3-EAC92F8D0BE7}"/>
              </a:ext>
            </a:extLst>
          </p:cNvPr>
          <p:cNvPicPr>
            <a:picLocks noChangeAspect="1"/>
          </p:cNvPicPr>
          <p:nvPr/>
        </p:nvPicPr>
        <p:blipFill>
          <a:blip r:embed="rId3" cstate="print"/>
          <a:stretch>
            <a:fillRect/>
          </a:stretch>
        </p:blipFill>
        <p:spPr>
          <a:xfrm>
            <a:off x="647698" y="7909344"/>
            <a:ext cx="3009900" cy="2028461"/>
          </a:xfrm>
          <a:prstGeom prst="rect">
            <a:avLst/>
          </a:prstGeom>
        </p:spPr>
      </p:pic>
      <p:sp>
        <p:nvSpPr>
          <p:cNvPr id="2" name="Slide Number Placeholder 3">
            <a:extLst>
              <a:ext uri="{FF2B5EF4-FFF2-40B4-BE49-F238E27FC236}">
                <a16:creationId xmlns:a16="http://schemas.microsoft.com/office/drawing/2014/main" id="{3267CDD8-75DF-A075-8396-C2BD353810ED}"/>
              </a:ext>
            </a:extLst>
          </p:cNvPr>
          <p:cNvSpPr>
            <a:spLocks noGrp="1"/>
          </p:cNvSpPr>
          <p:nvPr>
            <p:ph type="sldNum" sz="quarter" idx="12"/>
          </p:nvPr>
        </p:nvSpPr>
        <p:spPr>
          <a:xfrm>
            <a:off x="6534903" y="10309829"/>
            <a:ext cx="558047" cy="126810"/>
          </a:xfrm>
        </p:spPr>
        <p:txBody>
          <a:bodyPr/>
          <a:lstStyle/>
          <a:p>
            <a:fld id="{721C06D9-4617-44B0-8711-1EF1C439A609}" type="slidenum">
              <a:rPr lang="en-US" sz="500" smtClean="0"/>
              <a:pPr/>
              <a:t>13</a:t>
            </a:fld>
            <a:endParaRPr lang="en-US" sz="500"/>
          </a:p>
        </p:txBody>
      </p:sp>
      <p:sp>
        <p:nvSpPr>
          <p:cNvPr id="4" name="Footer Placeholder 1">
            <a:extLst>
              <a:ext uri="{FF2B5EF4-FFF2-40B4-BE49-F238E27FC236}">
                <a16:creationId xmlns:a16="http://schemas.microsoft.com/office/drawing/2014/main" id="{95A604FC-C80F-B582-D536-E71F4D57FD33}"/>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pic>
        <p:nvPicPr>
          <p:cNvPr id="13" name="Picture Placeholder 12" descr="A person holding a container of yogurt&#10;&#10;AI-generated content may be incorrect.">
            <a:extLst>
              <a:ext uri="{FF2B5EF4-FFF2-40B4-BE49-F238E27FC236}">
                <a16:creationId xmlns:a16="http://schemas.microsoft.com/office/drawing/2014/main" id="{240DE557-5A1A-EF98-F2E5-F09837EE225A}"/>
              </a:ext>
            </a:extLst>
          </p:cNvPr>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t="23695" b="38443"/>
          <a:stretch>
            <a:fillRect/>
          </a:stretch>
        </p:blipFill>
        <p:spPr>
          <a:xfrm>
            <a:off x="-1" y="0"/>
            <a:ext cx="7559675" cy="1908000"/>
          </a:xfrm>
        </p:spPr>
      </p:pic>
      <p:sp>
        <p:nvSpPr>
          <p:cNvPr id="12" name="BlokTextu 11"/>
          <p:cNvSpPr txBox="1"/>
          <p:nvPr/>
        </p:nvSpPr>
        <p:spPr>
          <a:xfrm>
            <a:off x="797169" y="8030308"/>
            <a:ext cx="955431" cy="738664"/>
          </a:xfrm>
          <a:prstGeom prst="rect">
            <a:avLst/>
          </a:prstGeom>
          <a:solidFill>
            <a:srgbClr val="100A84"/>
          </a:solidFill>
        </p:spPr>
        <p:txBody>
          <a:bodyPr wrap="square" rtlCol="0">
            <a:spAutoFit/>
          </a:bodyPr>
          <a:lstStyle/>
          <a:p>
            <a:r>
              <a:rPr lang="en-US" sz="1400">
                <a:solidFill>
                  <a:schemeClr val="bg1"/>
                </a:solidFill>
              </a:rPr>
              <a:t>Direct economic impact</a:t>
            </a:r>
          </a:p>
        </p:txBody>
      </p:sp>
      <p:sp>
        <p:nvSpPr>
          <p:cNvPr id="15" name="BlokTextu 14"/>
          <p:cNvSpPr txBox="1"/>
          <p:nvPr/>
        </p:nvSpPr>
        <p:spPr>
          <a:xfrm>
            <a:off x="820616" y="9061939"/>
            <a:ext cx="955431" cy="738664"/>
          </a:xfrm>
          <a:prstGeom prst="rect">
            <a:avLst/>
          </a:prstGeom>
          <a:solidFill>
            <a:srgbClr val="100A84"/>
          </a:solidFill>
        </p:spPr>
        <p:txBody>
          <a:bodyPr wrap="square" rtlCol="0">
            <a:spAutoFit/>
          </a:bodyPr>
          <a:lstStyle/>
          <a:p>
            <a:r>
              <a:rPr lang="en-US" sz="1400">
                <a:solidFill>
                  <a:schemeClr val="bg1"/>
                </a:solidFill>
              </a:rPr>
              <a:t>Indirect economic impact</a:t>
            </a:r>
          </a:p>
        </p:txBody>
      </p:sp>
      <p:sp>
        <p:nvSpPr>
          <p:cNvPr id="16" name="BlokTextu 15"/>
          <p:cNvSpPr txBox="1"/>
          <p:nvPr/>
        </p:nvSpPr>
        <p:spPr>
          <a:xfrm>
            <a:off x="1969477" y="8071338"/>
            <a:ext cx="1213339" cy="184666"/>
          </a:xfrm>
          <a:prstGeom prst="rect">
            <a:avLst/>
          </a:prstGeom>
          <a:solidFill>
            <a:srgbClr val="CCD2DA"/>
          </a:solidFill>
        </p:spPr>
        <p:txBody>
          <a:bodyPr wrap="square" lIns="0" tIns="0" rIns="0" bIns="0" rtlCol="0">
            <a:spAutoFit/>
          </a:bodyPr>
          <a:lstStyle/>
          <a:p>
            <a:r>
              <a:rPr lang="en-US" sz="1200">
                <a:solidFill>
                  <a:schemeClr val="bg2">
                    <a:lumMod val="50000"/>
                  </a:schemeClr>
                </a:solidFill>
              </a:rPr>
              <a:t>Value creation:</a:t>
            </a:r>
          </a:p>
        </p:txBody>
      </p:sp>
      <p:sp>
        <p:nvSpPr>
          <p:cNvPr id="17" name="BlokTextu 16"/>
          <p:cNvSpPr txBox="1"/>
          <p:nvPr/>
        </p:nvSpPr>
        <p:spPr>
          <a:xfrm>
            <a:off x="1969477" y="9091245"/>
            <a:ext cx="1213339" cy="184666"/>
          </a:xfrm>
          <a:prstGeom prst="rect">
            <a:avLst/>
          </a:prstGeom>
          <a:solidFill>
            <a:srgbClr val="CCD2DA"/>
          </a:solidFill>
        </p:spPr>
        <p:txBody>
          <a:bodyPr wrap="square" lIns="0" tIns="0" rIns="0" bIns="0" rtlCol="0">
            <a:spAutoFit/>
          </a:bodyPr>
          <a:lstStyle/>
          <a:p>
            <a:r>
              <a:rPr lang="en-US" sz="1200">
                <a:solidFill>
                  <a:schemeClr val="bg2">
                    <a:lumMod val="50000"/>
                  </a:schemeClr>
                </a:solidFill>
              </a:rPr>
              <a:t>Value creation:</a:t>
            </a:r>
          </a:p>
        </p:txBody>
      </p:sp>
      <p:sp>
        <p:nvSpPr>
          <p:cNvPr id="18" name="BlokTextu 17"/>
          <p:cNvSpPr txBox="1"/>
          <p:nvPr/>
        </p:nvSpPr>
        <p:spPr>
          <a:xfrm>
            <a:off x="1981200" y="9401907"/>
            <a:ext cx="1348154" cy="184666"/>
          </a:xfrm>
          <a:prstGeom prst="rect">
            <a:avLst/>
          </a:prstGeom>
          <a:solidFill>
            <a:srgbClr val="CCD2DA"/>
          </a:solidFill>
        </p:spPr>
        <p:txBody>
          <a:bodyPr wrap="square" lIns="0" tIns="0" rIns="0" bIns="0" rtlCol="0">
            <a:spAutoFit/>
          </a:bodyPr>
          <a:lstStyle/>
          <a:p>
            <a:r>
              <a:rPr lang="en-US" sz="1200">
                <a:solidFill>
                  <a:schemeClr val="bg2">
                    <a:lumMod val="50000"/>
                  </a:schemeClr>
                </a:solidFill>
              </a:rPr>
              <a:t>Own consumption:</a:t>
            </a:r>
          </a:p>
        </p:txBody>
      </p:sp>
      <p:sp>
        <p:nvSpPr>
          <p:cNvPr id="19" name="BlokTextu 18"/>
          <p:cNvSpPr txBox="1"/>
          <p:nvPr/>
        </p:nvSpPr>
        <p:spPr>
          <a:xfrm>
            <a:off x="1987062" y="8411306"/>
            <a:ext cx="1348154" cy="184666"/>
          </a:xfrm>
          <a:prstGeom prst="rect">
            <a:avLst/>
          </a:prstGeom>
          <a:solidFill>
            <a:srgbClr val="CCD2DA"/>
          </a:solidFill>
        </p:spPr>
        <p:txBody>
          <a:bodyPr wrap="square" lIns="0" tIns="0" rIns="0" bIns="0" rtlCol="0">
            <a:spAutoFit/>
          </a:bodyPr>
          <a:lstStyle/>
          <a:p>
            <a:r>
              <a:rPr lang="en-US" sz="1200">
                <a:solidFill>
                  <a:schemeClr val="bg2">
                    <a:lumMod val="50000"/>
                  </a:schemeClr>
                </a:solidFill>
              </a:rPr>
              <a:t>Own consumption:</a:t>
            </a:r>
          </a:p>
        </p:txBody>
      </p:sp>
    </p:spTree>
    <p:extLst>
      <p:ext uri="{BB962C8B-B14F-4D97-AF65-F5344CB8AC3E}">
        <p14:creationId xmlns:p14="http://schemas.microsoft.com/office/powerpoint/2010/main" val="282824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450936-27D4-44BE-859C-2E0212D91A2E}"/>
              </a:ext>
            </a:extLst>
          </p:cNvPr>
          <p:cNvSpPr>
            <a:spLocks noGrp="1"/>
          </p:cNvSpPr>
          <p:nvPr>
            <p:ph type="body" sz="quarter" idx="13"/>
          </p:nvPr>
        </p:nvSpPr>
        <p:spPr>
          <a:xfrm>
            <a:off x="647700" y="1134572"/>
            <a:ext cx="6264275" cy="8790264"/>
          </a:xfrm>
        </p:spPr>
        <p:txBody>
          <a:bodyPr vert="horz" lIns="0" tIns="0" rIns="0" bIns="0" numCol="2" spcCol="288000" rtlCol="0" anchor="t">
            <a:noAutofit/>
          </a:bodyPr>
          <a:lstStyle/>
          <a:p>
            <a:pPr>
              <a:spcBef>
                <a:spcPts val="200"/>
              </a:spcBef>
              <a:spcAft>
                <a:spcPts val="200"/>
              </a:spcAft>
            </a:pPr>
            <a:r>
              <a:rPr lang="en-US" sz="1050"/>
              <a:t>The value of products sold from abroad in 2024 amounted to </a:t>
            </a:r>
            <a:r>
              <a:rPr lang="en-US" sz="1050" b="1"/>
              <a:t>EUR 1,305,903,069</a:t>
            </a:r>
            <a:r>
              <a:rPr lang="en-US" sz="1050"/>
              <a:t>. We applied the following relationships: </a:t>
            </a: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r>
              <a:rPr lang="en-US" sz="1050"/>
              <a:t>After substituting the coefficients into the matrix, we arrived at an indirect economic value of </a:t>
            </a:r>
            <a:r>
              <a:rPr lang="en-US" sz="1050" b="1"/>
              <a:t>EUR 749,769,610</a:t>
            </a:r>
            <a:r>
              <a:rPr lang="en-US" sz="1050"/>
              <a:t>. The calculation was performed using the </a:t>
            </a:r>
            <a:r>
              <a:rPr lang="en-US" sz="1050">
                <a:hlinkClick r:id="rId2"/>
              </a:rPr>
              <a:t>matrix calculator</a:t>
            </a:r>
            <a:r>
              <a:rPr lang="en-US" sz="1050"/>
              <a:t>:</a:t>
            </a: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r>
              <a:rPr lang="en-US" sz="1050"/>
              <a:t>To satisfy the demand for goods from abroad, </a:t>
            </a:r>
            <a:r>
              <a:rPr lang="en-US" sz="1050" b="1"/>
              <a:t>EUR 749,769,610 </a:t>
            </a:r>
            <a:r>
              <a:rPr lang="en-US" sz="1050"/>
              <a:t>of indirect economic value is needed. We do not take the need for direct value into account, as it represents a purchase abroad, which is irrelevant for the creation of value in Slovakia.</a:t>
            </a:r>
          </a:p>
          <a:p>
            <a:pPr>
              <a:spcBef>
                <a:spcPts val="200"/>
              </a:spcBef>
              <a:spcAft>
                <a:spcPts val="200"/>
              </a:spcAft>
            </a:pPr>
            <a:endParaRPr lang="en-US" sz="1050"/>
          </a:p>
          <a:p>
            <a:pPr>
              <a:spcBef>
                <a:spcPts val="200"/>
              </a:spcBef>
              <a:spcAft>
                <a:spcPts val="200"/>
              </a:spcAft>
            </a:pPr>
            <a:r>
              <a:rPr lang="en-US" sz="1050" b="1">
                <a:solidFill>
                  <a:schemeClr val="tx2"/>
                </a:solidFill>
              </a:rPr>
              <a:t>Interpretation of the Results from the Application of the Leontief Production Function</a:t>
            </a:r>
          </a:p>
          <a:p>
            <a:pPr>
              <a:spcBef>
                <a:spcPts val="200"/>
              </a:spcBef>
              <a:spcAft>
                <a:spcPts val="200"/>
              </a:spcAft>
            </a:pPr>
            <a:r>
              <a:rPr lang="en-US" sz="1050"/>
              <a:t>The amount of </a:t>
            </a:r>
            <a:r>
              <a:rPr lang="en-US" sz="1050" b="1"/>
              <a:t>EUR 749,769,610</a:t>
            </a:r>
            <a:r>
              <a:rPr lang="en-US" sz="1050"/>
              <a:t> includes all subcategories of indirect economic impact. In the Study, we do not further divide this amount into individual subcategories, because this would be another expert estimate and, in our opinion, the benefit of the information obtained would not exceed the increased level of uncertainty. The amount represents the </a:t>
            </a:r>
            <a:r>
              <a:rPr lang="en-US" sz="1050" b="1"/>
              <a:t>induced economic value </a:t>
            </a:r>
            <a:r>
              <a:rPr lang="en-US" sz="1050"/>
              <a:t>beyond the direct and indirect value distributed by Lidl. The value was induced by the provision of foreign products and the impact of these activities/processes on the Slovak beneficiaries (e.g. the need for additional hours worked, the need for additional energy consumption, etc.). The amount of </a:t>
            </a:r>
            <a:r>
              <a:rPr lang="en-US" sz="1050" b="1"/>
              <a:t>EUR 749,769,610 </a:t>
            </a:r>
            <a:r>
              <a:rPr lang="en-US" sz="1050"/>
              <a:t>represents our expert estimate using the relationships known from the Leontief production function.</a:t>
            </a: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marL="990600" lvl="5" indent="0">
              <a:spcBef>
                <a:spcPts val="200"/>
              </a:spcBef>
              <a:spcAft>
                <a:spcPts val="200"/>
              </a:spcAft>
              <a:buNone/>
            </a:pPr>
            <a:endParaRPr lang="en-US" sz="1050"/>
          </a:p>
          <a:p>
            <a:pPr marL="990600" lvl="5" indent="0">
              <a:spcBef>
                <a:spcPts val="200"/>
              </a:spcBef>
              <a:spcAft>
                <a:spcPts val="200"/>
              </a:spcAft>
              <a:buNone/>
            </a:pPr>
            <a:endParaRPr lang="en-US" sz="1050"/>
          </a:p>
          <a:p>
            <a:pPr marL="990600" lvl="5" indent="0">
              <a:spcBef>
                <a:spcPts val="200"/>
              </a:spcBef>
              <a:spcAft>
                <a:spcPts val="200"/>
              </a:spcAft>
              <a:buNone/>
            </a:pPr>
            <a:endParaRPr lang="en-US" sz="1050"/>
          </a:p>
          <a:p>
            <a:pPr marL="990600" lvl="5" indent="0">
              <a:spcBef>
                <a:spcPts val="200"/>
              </a:spcBef>
              <a:spcAft>
                <a:spcPts val="200"/>
              </a:spcAft>
              <a:buNone/>
            </a:pPr>
            <a:r>
              <a:rPr lang="en-US" sz="1050"/>
              <a:t>Every </a:t>
            </a:r>
            <a:r>
              <a:rPr lang="en-US" sz="1050" b="1">
                <a:solidFill>
                  <a:schemeClr val="accent1"/>
                </a:solidFill>
              </a:rPr>
              <a:t>1 euro </a:t>
            </a:r>
            <a:r>
              <a:rPr lang="en-US" sz="1050"/>
              <a:t>of Lidl’s distributed economic value in Slovakia has the potential to generate additional </a:t>
            </a:r>
            <a:r>
              <a:rPr lang="en-US" sz="1050" b="1">
                <a:solidFill>
                  <a:schemeClr val="accent1"/>
                </a:solidFill>
              </a:rPr>
              <a:t>58 cents </a:t>
            </a:r>
            <a:r>
              <a:rPr lang="en-US" sz="1050"/>
              <a:t>for Slovak beneficiaries (communities, private sector, cities and the state).</a:t>
            </a:r>
          </a:p>
          <a:p>
            <a:pPr marL="0" lvl="5" indent="0">
              <a:spcBef>
                <a:spcPts val="200"/>
              </a:spcBef>
              <a:spcAft>
                <a:spcPts val="200"/>
              </a:spcAft>
              <a:buNone/>
            </a:pPr>
            <a:endParaRPr lang="en-US" sz="1050"/>
          </a:p>
          <a:p>
            <a:pPr marL="0" lvl="5" indent="0">
              <a:spcBef>
                <a:spcPts val="200"/>
              </a:spcBef>
              <a:spcAft>
                <a:spcPts val="200"/>
              </a:spcAft>
              <a:buNone/>
            </a:pPr>
            <a:r>
              <a:rPr lang="en-US" sz="1050"/>
              <a:t>The total economic value generated by Lidl’s activities and presence in the Slovak economy in 2024 exceeded </a:t>
            </a:r>
            <a:r>
              <a:rPr lang="en-US" sz="1050" b="1"/>
              <a:t>2 billion EUR.</a:t>
            </a:r>
          </a:p>
          <a:p>
            <a:pPr marL="0" lvl="5" indent="0">
              <a:spcBef>
                <a:spcPts val="200"/>
              </a:spcBef>
              <a:spcAft>
                <a:spcPts val="200"/>
              </a:spcAft>
              <a:buNone/>
            </a:pPr>
            <a:endParaRPr lang="en-US" sz="1050" b="1"/>
          </a:p>
          <a:p>
            <a:pPr marL="0" lvl="5" indent="0">
              <a:spcBef>
                <a:spcPts val="200"/>
              </a:spcBef>
              <a:spcAft>
                <a:spcPts val="200"/>
              </a:spcAft>
              <a:buNone/>
            </a:pPr>
            <a:r>
              <a:rPr lang="en-US" sz="1050"/>
              <a:t>		For the total economic value			created by Lidl in the Slovak 		economy in 2024, it would be 		possible to completely 			reconstruct </a:t>
            </a:r>
            <a:r>
              <a:rPr lang="en-US" sz="1050" b="1">
                <a:solidFill>
                  <a:schemeClr val="accent1"/>
                </a:solidFill>
              </a:rPr>
              <a:t>13 train stations</a:t>
            </a:r>
            <a:r>
              <a:rPr lang="en-US" sz="1050"/>
              <a:t> 		similar to the </a:t>
            </a:r>
            <a:r>
              <a:rPr lang="en-US" sz="1050" u="sng">
                <a:hlinkClick r:id="rId3"/>
              </a:rPr>
              <a:t>Main Station in  </a:t>
            </a:r>
            <a:r>
              <a:rPr lang="en-US" sz="1050" u="sng">
                <a:solidFill>
                  <a:schemeClr val="bg1"/>
                </a:solidFill>
                <a:hlinkClick r:id="rId3"/>
              </a:rPr>
              <a:t>		</a:t>
            </a:r>
            <a:r>
              <a:rPr lang="en-US" sz="1050" u="sng">
                <a:hlinkClick r:id="rId3"/>
              </a:rPr>
              <a:t>Bratislava</a:t>
            </a:r>
            <a:r>
              <a:rPr lang="en-US" sz="1050"/>
              <a:t>. </a:t>
            </a:r>
          </a:p>
          <a:p>
            <a:pPr marL="0" lvl="5" indent="0">
              <a:spcBef>
                <a:spcPts val="200"/>
              </a:spcBef>
              <a:spcAft>
                <a:spcPts val="200"/>
              </a:spcAft>
              <a:buNone/>
            </a:pPr>
            <a:endParaRPr lang="en-US" sz="1050"/>
          </a:p>
        </p:txBody>
      </p:sp>
      <p:sp>
        <p:nvSpPr>
          <p:cNvPr id="5" name="Title 4">
            <a:extLst>
              <a:ext uri="{FF2B5EF4-FFF2-40B4-BE49-F238E27FC236}">
                <a16:creationId xmlns:a16="http://schemas.microsoft.com/office/drawing/2014/main" id="{3538C26F-A445-4F27-8FBF-326F8BD97FFF}"/>
              </a:ext>
            </a:extLst>
          </p:cNvPr>
          <p:cNvSpPr>
            <a:spLocks noGrp="1"/>
          </p:cNvSpPr>
          <p:nvPr>
            <p:ph type="title"/>
          </p:nvPr>
        </p:nvSpPr>
        <p:spPr>
          <a:xfrm>
            <a:off x="647700" y="430212"/>
            <a:ext cx="6264275" cy="542468"/>
          </a:xfrm>
        </p:spPr>
        <p:txBody>
          <a:bodyPr/>
          <a:lstStyle/>
          <a:p>
            <a:r>
              <a:rPr lang="en-US"/>
              <a:t>03 Additional Economic Effects (continued)</a:t>
            </a:r>
          </a:p>
        </p:txBody>
      </p:sp>
      <p:graphicFrame>
        <p:nvGraphicFramePr>
          <p:cNvPr id="14" name="Table 14">
            <a:extLst>
              <a:ext uri="{FF2B5EF4-FFF2-40B4-BE49-F238E27FC236}">
                <a16:creationId xmlns:a16="http://schemas.microsoft.com/office/drawing/2014/main" id="{E1BC85FA-AA7B-6433-0DDE-348CAB53C118}"/>
              </a:ext>
            </a:extLst>
          </p:cNvPr>
          <p:cNvGraphicFramePr>
            <a:graphicFrameLocks noGrp="1"/>
          </p:cNvGraphicFramePr>
          <p:nvPr>
            <p:extLst>
              <p:ext uri="{D42A27DB-BD31-4B8C-83A1-F6EECF244321}">
                <p14:modId xmlns:p14="http://schemas.microsoft.com/office/powerpoint/2010/main" val="2384752676"/>
              </p:ext>
            </p:extLst>
          </p:nvPr>
        </p:nvGraphicFramePr>
        <p:xfrm>
          <a:off x="3931920" y="2727904"/>
          <a:ext cx="2887980" cy="1868428"/>
        </p:xfrm>
        <a:graphic>
          <a:graphicData uri="http://schemas.openxmlformats.org/drawingml/2006/table">
            <a:tbl>
              <a:tblPr firstCol="1">
                <a:tableStyleId>{93296810-A885-4BE3-A3E7-6D5BEEA58F35}</a:tableStyleId>
              </a:tblPr>
              <a:tblGrid>
                <a:gridCol w="1490027">
                  <a:extLst>
                    <a:ext uri="{9D8B030D-6E8A-4147-A177-3AD203B41FA5}">
                      <a16:colId xmlns:a16="http://schemas.microsoft.com/office/drawing/2014/main" val="110123660"/>
                    </a:ext>
                  </a:extLst>
                </a:gridCol>
                <a:gridCol w="1397953">
                  <a:extLst>
                    <a:ext uri="{9D8B030D-6E8A-4147-A177-3AD203B41FA5}">
                      <a16:colId xmlns:a16="http://schemas.microsoft.com/office/drawing/2014/main" val="2689555669"/>
                    </a:ext>
                  </a:extLst>
                </a:gridCol>
              </a:tblGrid>
              <a:tr h="467107">
                <a:tc>
                  <a:txBody>
                    <a:bodyPr/>
                    <a:lstStyle/>
                    <a:p>
                      <a:r>
                        <a:rPr lang="sk-SK" sz="1050" dirty="0" err="1"/>
                        <a:t>Direct</a:t>
                      </a:r>
                      <a:r>
                        <a:rPr lang="sk-SK" sz="1050" dirty="0"/>
                        <a:t> </a:t>
                      </a:r>
                      <a:r>
                        <a:rPr lang="sk-SK" sz="1050" dirty="0" err="1"/>
                        <a:t>economic</a:t>
                      </a:r>
                      <a:r>
                        <a:rPr lang="sk-SK" sz="1050" dirty="0"/>
                        <a:t> </a:t>
                      </a:r>
                      <a:r>
                        <a:rPr lang="sk-SK" sz="1050" dirty="0" err="1"/>
                        <a:t>impact</a:t>
                      </a:r>
                      <a:endParaRPr lang="sk-SK" sz="1050" dirty="0"/>
                    </a:p>
                  </a:txBody>
                  <a:tcPr anchor="ctr"/>
                </a:tc>
                <a:tc>
                  <a:txBody>
                    <a:bodyPr/>
                    <a:lstStyle/>
                    <a:p>
                      <a:r>
                        <a:rPr lang="sk-SK" sz="1050" dirty="0"/>
                        <a:t>€973,526,856</a:t>
                      </a:r>
                    </a:p>
                  </a:txBody>
                  <a:tcPr anchor="ctr"/>
                </a:tc>
                <a:extLst>
                  <a:ext uri="{0D108BD9-81ED-4DB2-BD59-A6C34878D82A}">
                    <a16:rowId xmlns:a16="http://schemas.microsoft.com/office/drawing/2014/main" val="3577853824"/>
                  </a:ext>
                </a:extLst>
              </a:tr>
              <a:tr h="467107">
                <a:tc>
                  <a:txBody>
                    <a:bodyPr/>
                    <a:lstStyle/>
                    <a:p>
                      <a:r>
                        <a:rPr lang="sk-SK" sz="1050" dirty="0" err="1"/>
                        <a:t>Indirect</a:t>
                      </a:r>
                      <a:r>
                        <a:rPr lang="sk-SK" sz="1050" dirty="0"/>
                        <a:t> </a:t>
                      </a:r>
                      <a:r>
                        <a:rPr lang="sk-SK" sz="1050" dirty="0" err="1"/>
                        <a:t>economic</a:t>
                      </a:r>
                      <a:r>
                        <a:rPr lang="sk-SK" sz="1050" dirty="0"/>
                        <a:t> </a:t>
                      </a:r>
                      <a:r>
                        <a:rPr lang="sk-SK" sz="1050" dirty="0" err="1"/>
                        <a:t>impact</a:t>
                      </a:r>
                      <a:endParaRPr lang="sk-SK" sz="1050" dirty="0"/>
                    </a:p>
                  </a:txBody>
                  <a:tcPr anchor="ctr"/>
                </a:tc>
                <a:tc>
                  <a:txBody>
                    <a:bodyPr/>
                    <a:lstStyle/>
                    <a:p>
                      <a:r>
                        <a:rPr lang="sk-SK" sz="1050" dirty="0"/>
                        <a:t>€315,205,737</a:t>
                      </a:r>
                    </a:p>
                  </a:txBody>
                  <a:tcPr anchor="ctr"/>
                </a:tc>
                <a:extLst>
                  <a:ext uri="{0D108BD9-81ED-4DB2-BD59-A6C34878D82A}">
                    <a16:rowId xmlns:a16="http://schemas.microsoft.com/office/drawing/2014/main" val="3639183963"/>
                  </a:ext>
                </a:extLst>
              </a:tr>
              <a:tr h="467107">
                <a:tc>
                  <a:txBody>
                    <a:bodyPr/>
                    <a:lstStyle/>
                    <a:p>
                      <a:r>
                        <a:rPr lang="sk-SK" sz="1050" dirty="0" err="1"/>
                        <a:t>Induced</a:t>
                      </a:r>
                      <a:r>
                        <a:rPr lang="sk-SK" sz="1050" dirty="0"/>
                        <a:t> </a:t>
                      </a:r>
                      <a:r>
                        <a:rPr lang="sk-SK" sz="1050" dirty="0" err="1"/>
                        <a:t>economic</a:t>
                      </a:r>
                      <a:r>
                        <a:rPr lang="sk-SK" sz="1050" dirty="0"/>
                        <a:t> </a:t>
                      </a:r>
                      <a:r>
                        <a:rPr lang="sk-SK" sz="1050" dirty="0" err="1"/>
                        <a:t>impact</a:t>
                      </a:r>
                      <a:endParaRPr lang="sk-SK" sz="1050" dirty="0"/>
                    </a:p>
                  </a:txBody>
                  <a:tcPr anchor="ctr"/>
                </a:tc>
                <a:tc>
                  <a:txBody>
                    <a:bodyPr/>
                    <a:lstStyle/>
                    <a:p>
                      <a:r>
                        <a:rPr lang="sk-SK" sz="1050" dirty="0"/>
                        <a:t>€749,769,610</a:t>
                      </a:r>
                    </a:p>
                  </a:txBody>
                  <a:tcPr anchor="ctr"/>
                </a:tc>
                <a:extLst>
                  <a:ext uri="{0D108BD9-81ED-4DB2-BD59-A6C34878D82A}">
                    <a16:rowId xmlns:a16="http://schemas.microsoft.com/office/drawing/2014/main" val="1203070036"/>
                  </a:ext>
                </a:extLst>
              </a:tr>
              <a:tr h="467107">
                <a:tc>
                  <a:txBody>
                    <a:bodyPr/>
                    <a:lstStyle/>
                    <a:p>
                      <a:r>
                        <a:rPr lang="sk-SK" sz="1050" dirty="0" err="1"/>
                        <a:t>Total</a:t>
                      </a:r>
                      <a:r>
                        <a:rPr lang="sk-SK" sz="1050" dirty="0"/>
                        <a:t> </a:t>
                      </a:r>
                      <a:r>
                        <a:rPr lang="sk-SK" sz="1050" dirty="0" err="1"/>
                        <a:t>economic</a:t>
                      </a:r>
                      <a:r>
                        <a:rPr lang="sk-SK" sz="1050" dirty="0"/>
                        <a:t> </a:t>
                      </a:r>
                      <a:r>
                        <a:rPr lang="sk-SK" sz="1050" dirty="0" err="1"/>
                        <a:t>value</a:t>
                      </a:r>
                      <a:endParaRPr lang="sk-SK" sz="1050" dirty="0"/>
                    </a:p>
                  </a:txBody>
                  <a:tcPr anchor="ctr"/>
                </a:tc>
                <a:tc>
                  <a:txBody>
                    <a:bodyPr/>
                    <a:lstStyle/>
                    <a:p>
                      <a:r>
                        <a:rPr lang="sk-SK" sz="1050" dirty="0"/>
                        <a:t>€2,038,502,203</a:t>
                      </a:r>
                    </a:p>
                  </a:txBody>
                  <a:tcPr anchor="ctr"/>
                </a:tc>
                <a:extLst>
                  <a:ext uri="{0D108BD9-81ED-4DB2-BD59-A6C34878D82A}">
                    <a16:rowId xmlns:a16="http://schemas.microsoft.com/office/drawing/2014/main" val="1041553680"/>
                  </a:ext>
                </a:extLst>
              </a:tr>
            </a:tbl>
          </a:graphicData>
        </a:graphic>
      </p:graphicFrame>
      <p:pic>
        <p:nvPicPr>
          <p:cNvPr id="15" name="Graphic 80" descr="Coins outline">
            <a:extLst>
              <a:ext uri="{FF2B5EF4-FFF2-40B4-BE49-F238E27FC236}">
                <a16:creationId xmlns:a16="http://schemas.microsoft.com/office/drawing/2014/main" id="{598695D9-7CD2-107F-A062-65306F6201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32012" y="4996814"/>
            <a:ext cx="807403" cy="807403"/>
          </a:xfrm>
          <a:prstGeom prst="rect">
            <a:avLst/>
          </a:prstGeom>
        </p:spPr>
      </p:pic>
      <p:sp>
        <p:nvSpPr>
          <p:cNvPr id="3" name="Arrow: Right 2">
            <a:extLst>
              <a:ext uri="{FF2B5EF4-FFF2-40B4-BE49-F238E27FC236}">
                <a16:creationId xmlns:a16="http://schemas.microsoft.com/office/drawing/2014/main" id="{CC099842-AC15-A938-CEEB-F3BA9625481B}"/>
              </a:ext>
            </a:extLst>
          </p:cNvPr>
          <p:cNvSpPr/>
          <p:nvPr/>
        </p:nvSpPr>
        <p:spPr>
          <a:xfrm rot="16200000">
            <a:off x="5254645" y="3488778"/>
            <a:ext cx="130612" cy="138113"/>
          </a:xfrm>
          <a:prstGeom prst="rightArrow">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Arrow: Right 3">
            <a:extLst>
              <a:ext uri="{FF2B5EF4-FFF2-40B4-BE49-F238E27FC236}">
                <a16:creationId xmlns:a16="http://schemas.microsoft.com/office/drawing/2014/main" id="{CAA31310-F26E-6B1C-D201-A3302CB94964}"/>
              </a:ext>
            </a:extLst>
          </p:cNvPr>
          <p:cNvSpPr/>
          <p:nvPr/>
        </p:nvSpPr>
        <p:spPr>
          <a:xfrm rot="16200000">
            <a:off x="5255362" y="3011168"/>
            <a:ext cx="130612" cy="138113"/>
          </a:xfrm>
          <a:prstGeom prst="rightArrow">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Arrow: Right 12">
            <a:extLst>
              <a:ext uri="{FF2B5EF4-FFF2-40B4-BE49-F238E27FC236}">
                <a16:creationId xmlns:a16="http://schemas.microsoft.com/office/drawing/2014/main" id="{53388961-A4DD-4AC0-A325-44A49106335A}"/>
              </a:ext>
            </a:extLst>
          </p:cNvPr>
          <p:cNvSpPr/>
          <p:nvPr/>
        </p:nvSpPr>
        <p:spPr>
          <a:xfrm rot="16200000">
            <a:off x="5254646" y="3954143"/>
            <a:ext cx="130612" cy="138113"/>
          </a:xfrm>
          <a:prstGeom prst="rightArrow">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16" name="Picture 15">
            <a:extLst>
              <a:ext uri="{FF2B5EF4-FFF2-40B4-BE49-F238E27FC236}">
                <a16:creationId xmlns:a16="http://schemas.microsoft.com/office/drawing/2014/main" id="{514CD44A-E889-F215-C9A7-EA2A8C6A61F2}"/>
              </a:ext>
            </a:extLst>
          </p:cNvPr>
          <p:cNvPicPr>
            <a:picLocks noChangeAspect="1"/>
          </p:cNvPicPr>
          <p:nvPr/>
        </p:nvPicPr>
        <p:blipFill>
          <a:blip r:embed="rId6"/>
          <a:stretch>
            <a:fillRect/>
          </a:stretch>
        </p:blipFill>
        <p:spPr>
          <a:xfrm>
            <a:off x="640771" y="1767955"/>
            <a:ext cx="1306196" cy="1528734"/>
          </a:xfrm>
          <a:prstGeom prst="rect">
            <a:avLst/>
          </a:prstGeom>
        </p:spPr>
      </p:pic>
      <p:pic>
        <p:nvPicPr>
          <p:cNvPr id="7" name="Picture 6">
            <a:extLst>
              <a:ext uri="{FF2B5EF4-FFF2-40B4-BE49-F238E27FC236}">
                <a16:creationId xmlns:a16="http://schemas.microsoft.com/office/drawing/2014/main" id="{D4BA2FFF-AD55-A743-CDA8-84A856F78E6E}"/>
              </a:ext>
            </a:extLst>
          </p:cNvPr>
          <p:cNvPicPr>
            <a:picLocks noChangeAspect="1"/>
          </p:cNvPicPr>
          <p:nvPr/>
        </p:nvPicPr>
        <p:blipFill>
          <a:blip r:embed="rId7"/>
          <a:stretch>
            <a:fillRect/>
          </a:stretch>
        </p:blipFill>
        <p:spPr>
          <a:xfrm>
            <a:off x="647700" y="4113756"/>
            <a:ext cx="2926558" cy="2518643"/>
          </a:xfrm>
          <a:prstGeom prst="rect">
            <a:avLst/>
          </a:prstGeom>
        </p:spPr>
      </p:pic>
      <p:sp>
        <p:nvSpPr>
          <p:cNvPr id="2" name="Arrow: Right 1">
            <a:extLst>
              <a:ext uri="{FF2B5EF4-FFF2-40B4-BE49-F238E27FC236}">
                <a16:creationId xmlns:a16="http://schemas.microsoft.com/office/drawing/2014/main" id="{0764AADF-6D22-7FB2-C428-E15079CEEE62}"/>
              </a:ext>
            </a:extLst>
          </p:cNvPr>
          <p:cNvSpPr/>
          <p:nvPr/>
        </p:nvSpPr>
        <p:spPr>
          <a:xfrm rot="16200000">
            <a:off x="5254646" y="4411343"/>
            <a:ext cx="130612" cy="138113"/>
          </a:xfrm>
          <a:prstGeom prst="rightArrow">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12" name="Graphic 80" descr="Modern architecture with solid fill">
            <a:extLst>
              <a:ext uri="{FF2B5EF4-FFF2-40B4-BE49-F238E27FC236}">
                <a16:creationId xmlns:a16="http://schemas.microsoft.com/office/drawing/2014/main" id="{2C01CC83-B637-3137-A698-EC3FB6002D75}"/>
              </a:ext>
            </a:extLst>
          </p:cNvPr>
          <p:cNvPicPr>
            <a:picLocks noChangeAspect="1"/>
          </p:cNvPicPr>
          <p:nvPr/>
        </p:nvPicPr>
        <p:blipFill>
          <a:blip r:embed="rId8" cstate="print">
            <a:extLst>
              <a:ext uri="{96DAC541-7B7A-43D3-8B79-37D633B846F1}">
                <asvg:svgBlip xmlns:asvg="http://schemas.microsoft.com/office/drawing/2016/SVG/main" r:embed="rId9"/>
              </a:ext>
            </a:extLst>
          </a:blip>
          <a:srcRect/>
          <a:stretch/>
        </p:blipFill>
        <p:spPr>
          <a:xfrm>
            <a:off x="3997907" y="6915638"/>
            <a:ext cx="807403" cy="807403"/>
          </a:xfrm>
          <a:prstGeom prst="rect">
            <a:avLst/>
          </a:prstGeom>
        </p:spPr>
      </p:pic>
      <p:sp>
        <p:nvSpPr>
          <p:cNvPr id="10" name="Slide Number Placeholder 3">
            <a:extLst>
              <a:ext uri="{FF2B5EF4-FFF2-40B4-BE49-F238E27FC236}">
                <a16:creationId xmlns:a16="http://schemas.microsoft.com/office/drawing/2014/main" id="{94BE8EC4-B34B-1882-8B20-3C12A6DB039D}"/>
              </a:ext>
            </a:extLst>
          </p:cNvPr>
          <p:cNvSpPr>
            <a:spLocks noGrp="1"/>
          </p:cNvSpPr>
          <p:nvPr>
            <p:ph type="sldNum" sz="quarter" idx="12"/>
          </p:nvPr>
        </p:nvSpPr>
        <p:spPr>
          <a:xfrm>
            <a:off x="6534903" y="10309829"/>
            <a:ext cx="558047" cy="126810"/>
          </a:xfrm>
        </p:spPr>
        <p:txBody>
          <a:bodyPr/>
          <a:lstStyle/>
          <a:p>
            <a:fld id="{721C06D9-4617-44B0-8711-1EF1C439A609}" type="slidenum">
              <a:rPr lang="en-US" sz="500" smtClean="0"/>
              <a:pPr/>
              <a:t>14</a:t>
            </a:fld>
            <a:endParaRPr lang="en-US" sz="500"/>
          </a:p>
        </p:txBody>
      </p:sp>
      <p:sp>
        <p:nvSpPr>
          <p:cNvPr id="11" name="Footer Placeholder 1">
            <a:extLst>
              <a:ext uri="{FF2B5EF4-FFF2-40B4-BE49-F238E27FC236}">
                <a16:creationId xmlns:a16="http://schemas.microsoft.com/office/drawing/2014/main" id="{DEE4BF71-D1B9-EA4B-4740-2D2E7B6CDEF9}"/>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spTree>
    <p:extLst>
      <p:ext uri="{BB962C8B-B14F-4D97-AF65-F5344CB8AC3E}">
        <p14:creationId xmlns:p14="http://schemas.microsoft.com/office/powerpoint/2010/main" val="40069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E6AE1-8260-4238-C956-4EBD72B6B862}"/>
              </a:ext>
            </a:extLst>
          </p:cNvPr>
          <p:cNvSpPr>
            <a:spLocks noGrp="1"/>
          </p:cNvSpPr>
          <p:nvPr>
            <p:ph sz="quarter" idx="4294967295"/>
          </p:nvPr>
        </p:nvSpPr>
        <p:spPr>
          <a:xfrm>
            <a:off x="431799" y="1625601"/>
            <a:ext cx="3348039" cy="3913962"/>
          </a:xfrm>
        </p:spPr>
        <p:txBody>
          <a:bodyPr numCol="1"/>
          <a:lstStyle/>
          <a:p>
            <a:pPr marL="0" indent="0">
              <a:buNone/>
            </a:pPr>
            <a:r>
              <a:rPr lang="en-US" b="0"/>
              <a:t>SKY PARK OFFICES 1</a:t>
            </a:r>
          </a:p>
          <a:p>
            <a:pPr marL="0" indent="0">
              <a:buNone/>
            </a:pPr>
            <a:r>
              <a:rPr lang="en-US" b="0"/>
              <a:t>Bottova 2A</a:t>
            </a:r>
          </a:p>
          <a:p>
            <a:pPr marL="0" indent="0">
              <a:buNone/>
            </a:pPr>
            <a:r>
              <a:rPr lang="en-US" b="0"/>
              <a:t>811 09 Bratislava</a:t>
            </a:r>
          </a:p>
          <a:p>
            <a:pPr marL="0" indent="0">
              <a:buNone/>
            </a:pPr>
            <a:endParaRPr lang="en-US" b="0"/>
          </a:p>
          <a:p>
            <a:pPr marL="0" indent="0">
              <a:buNone/>
            </a:pPr>
            <a:r>
              <a:rPr lang="en-US"/>
              <a:t>Branch offices: </a:t>
            </a:r>
            <a:r>
              <a:rPr lang="en-US" b="0"/>
              <a:t>Bratislava, Košice, Nitra, Považská Bystrica</a:t>
            </a:r>
          </a:p>
          <a:p>
            <a:pPr marL="0" indent="0">
              <a:buNone/>
            </a:pPr>
            <a:endParaRPr lang="en-US" b="0"/>
          </a:p>
          <a:p>
            <a:pPr marL="0" indent="0">
              <a:buNone/>
            </a:pPr>
            <a:endParaRPr lang="en-US" b="0"/>
          </a:p>
          <a:p>
            <a:pPr marL="0" indent="0">
              <a:buNone/>
            </a:pPr>
            <a:endParaRPr lang="en-US" b="0"/>
          </a:p>
          <a:p>
            <a:pPr marL="0" indent="0">
              <a:buNone/>
            </a:pPr>
            <a:r>
              <a:rPr lang="en-US" sz="1400" b="1"/>
              <a:t>Study Co-Authors</a:t>
            </a:r>
          </a:p>
          <a:p>
            <a:pPr marL="0" indent="0">
              <a:buNone/>
            </a:pPr>
            <a:endParaRPr lang="en-US" b="0"/>
          </a:p>
          <a:p>
            <a:pPr marL="0" indent="0">
              <a:buNone/>
            </a:pPr>
            <a:r>
              <a:rPr lang="en-US"/>
              <a:t>Martin Dolinský</a:t>
            </a:r>
          </a:p>
          <a:p>
            <a:pPr marL="0" indent="0">
              <a:buNone/>
            </a:pPr>
            <a:r>
              <a:rPr lang="en-US"/>
              <a:t>Sustainability Manager</a:t>
            </a:r>
            <a:endParaRPr lang="en-US" b="0"/>
          </a:p>
          <a:p>
            <a:pPr marL="0" indent="0">
              <a:buNone/>
            </a:pPr>
            <a:r>
              <a:rPr lang="en-US" b="0"/>
              <a:t>Forvis Mazars</a:t>
            </a:r>
          </a:p>
          <a:p>
            <a:pPr marL="0" indent="0">
              <a:buNone/>
            </a:pPr>
            <a:r>
              <a:rPr lang="en-US" b="0">
                <a:hlinkClick r:id="rId2"/>
              </a:rPr>
              <a:t>martin.dolinsky@forvismazars.com</a:t>
            </a:r>
            <a:r>
              <a:rPr lang="en-US" b="0"/>
              <a:t> </a:t>
            </a:r>
          </a:p>
          <a:p>
            <a:pPr marL="0" indent="0">
              <a:buNone/>
            </a:pPr>
            <a:endParaRPr lang="en-US" b="0"/>
          </a:p>
          <a:p>
            <a:pPr marL="0" indent="0">
              <a:buNone/>
            </a:pPr>
            <a:r>
              <a:rPr lang="en-US"/>
              <a:t>Martin Palider</a:t>
            </a:r>
          </a:p>
          <a:p>
            <a:pPr marL="0" indent="0">
              <a:buNone/>
            </a:pPr>
            <a:r>
              <a:rPr lang="en-US"/>
              <a:t>Sustainability Consultant</a:t>
            </a:r>
            <a:endParaRPr lang="en-US" b="0"/>
          </a:p>
          <a:p>
            <a:pPr marL="0" indent="0">
              <a:buNone/>
            </a:pPr>
            <a:r>
              <a:rPr lang="en-US" b="0"/>
              <a:t>Forvis Mazars</a:t>
            </a:r>
          </a:p>
          <a:p>
            <a:pPr marL="0" indent="0">
              <a:buNone/>
            </a:pPr>
            <a:r>
              <a:rPr lang="en-US" b="0">
                <a:hlinkClick r:id="rId3"/>
              </a:rPr>
              <a:t>martin.palider@forvismazars.com</a:t>
            </a:r>
            <a:r>
              <a:rPr lang="en-US" b="0"/>
              <a:t> </a:t>
            </a:r>
            <a:endParaRPr lang="en-US" b="0" dirty="0"/>
          </a:p>
        </p:txBody>
      </p:sp>
      <p:sp>
        <p:nvSpPr>
          <p:cNvPr id="5" name="TextBox 4">
            <a:extLst>
              <a:ext uri="{FF2B5EF4-FFF2-40B4-BE49-F238E27FC236}">
                <a16:creationId xmlns:a16="http://schemas.microsoft.com/office/drawing/2014/main" id="{E6E93CAE-B9B7-2E44-0D2A-AAA756629980}"/>
              </a:ext>
            </a:extLst>
          </p:cNvPr>
          <p:cNvSpPr txBox="1"/>
          <p:nvPr/>
        </p:nvSpPr>
        <p:spPr>
          <a:xfrm>
            <a:off x="3953745" y="1586707"/>
            <a:ext cx="3174131" cy="3721099"/>
          </a:xfrm>
          <a:prstGeom prst="rect">
            <a:avLst/>
          </a:prstGeom>
          <a:noFill/>
        </p:spPr>
        <p:txBody>
          <a:bodyPr wrap="square" lIns="0" rIns="0" rtlCol="0">
            <a:noAutofit/>
          </a:bodyPr>
          <a:lstStyle/>
          <a:p>
            <a:r>
              <a:rPr lang="en-US" sz="1000"/>
              <a:t>LinkedIn:</a:t>
            </a:r>
          </a:p>
          <a:p>
            <a:pPr>
              <a:spcAft>
                <a:spcPts val="744"/>
              </a:spcAft>
            </a:pPr>
            <a:r>
              <a:rPr lang="en-US" sz="1000" b="0">
                <a:hlinkClick r:id="rId4"/>
              </a:rPr>
              <a:t>https://www.linkedin.com/company/forvis-mazars-group</a:t>
            </a:r>
            <a:endParaRPr lang="en-US" sz="1000"/>
          </a:p>
          <a:p>
            <a:pPr>
              <a:spcAft>
                <a:spcPts val="744"/>
              </a:spcAft>
            </a:pPr>
            <a:r>
              <a:rPr lang="en-US" sz="1000"/>
              <a:t>Facebook: </a:t>
            </a:r>
            <a:r>
              <a:rPr lang="en-US" sz="1000" b="0">
                <a:hlinkClick r:id="rId5"/>
              </a:rPr>
              <a:t>https://www.facebook.com/forvismazarsinslovakia</a:t>
            </a:r>
            <a:endParaRPr lang="en-US" sz="1000" b="0"/>
          </a:p>
          <a:p>
            <a:pPr>
              <a:spcAft>
                <a:spcPts val="744"/>
              </a:spcAft>
            </a:pPr>
            <a:r>
              <a:rPr lang="en-US" sz="1000"/>
              <a:t>Instagram: </a:t>
            </a:r>
            <a:r>
              <a:rPr lang="en-US" sz="1000" b="0">
                <a:hlinkClick r:id="rId6"/>
              </a:rPr>
              <a:t>https://www.instagram.com/forvismazarsinslovakia/</a:t>
            </a:r>
            <a:endParaRPr lang="en-US" sz="1000" b="0"/>
          </a:p>
          <a:p>
            <a:pPr>
              <a:spcAft>
                <a:spcPts val="744"/>
              </a:spcAft>
            </a:pPr>
            <a:endParaRPr lang="en-US" sz="1000" b="0" dirty="0"/>
          </a:p>
        </p:txBody>
      </p:sp>
      <p:sp>
        <p:nvSpPr>
          <p:cNvPr id="6" name="TextBox 5">
            <a:extLst>
              <a:ext uri="{FF2B5EF4-FFF2-40B4-BE49-F238E27FC236}">
                <a16:creationId xmlns:a16="http://schemas.microsoft.com/office/drawing/2014/main" id="{35EDB568-36A9-8429-5404-4723A844BEC6}"/>
              </a:ext>
            </a:extLst>
          </p:cNvPr>
          <p:cNvSpPr txBox="1"/>
          <p:nvPr/>
        </p:nvSpPr>
        <p:spPr>
          <a:xfrm>
            <a:off x="431799" y="6055861"/>
            <a:ext cx="3348037" cy="3109400"/>
          </a:xfrm>
          <a:prstGeom prst="rect">
            <a:avLst/>
          </a:prstGeom>
          <a:noFill/>
        </p:spPr>
        <p:txBody>
          <a:bodyPr wrap="square" lIns="0" tIns="0" rIns="0" bIns="0" numCol="1" spcCol="144000" rtlCol="0">
            <a:noAutofit/>
          </a:bodyPr>
          <a:lstStyle/>
          <a:p>
            <a:pPr lvl="0">
              <a:lnSpc>
                <a:spcPct val="107000"/>
              </a:lnSpc>
              <a:spcAft>
                <a:spcPts val="800"/>
              </a:spcAft>
              <a:defRPr/>
            </a:pPr>
            <a:r>
              <a:rPr lang="en-US" sz="1000" kern="100" dirty="0" err="1">
                <a:solidFill>
                  <a:srgbClr val="464B4B"/>
                </a:solidFill>
                <a:ea typeface="Aptos" panose="020B0004020202020204" pitchFamily="34" charset="0"/>
                <a:cs typeface="Times New Roman" panose="02020603050405020304" pitchFamily="18" charset="0"/>
              </a:rPr>
              <a:t>Forvis</a:t>
            </a:r>
            <a:r>
              <a:rPr lang="en-US" sz="1000" kern="100" dirty="0">
                <a:solidFill>
                  <a:srgbClr val="464B4B"/>
                </a:solidFill>
                <a:ea typeface="Aptos" panose="020B0004020202020204" pitchFamily="34" charset="0"/>
                <a:cs typeface="Times New Roman" panose="02020603050405020304" pitchFamily="18" charset="0"/>
              </a:rPr>
              <a:t> </a:t>
            </a:r>
            <a:r>
              <a:rPr lang="en-US" sz="1000" kern="100" dirty="0" err="1">
                <a:solidFill>
                  <a:srgbClr val="464B4B"/>
                </a:solidFill>
                <a:ea typeface="Aptos" panose="020B0004020202020204" pitchFamily="34" charset="0"/>
                <a:cs typeface="Times New Roman" panose="02020603050405020304" pitchFamily="18" charset="0"/>
              </a:rPr>
              <a:t>Mazars</a:t>
            </a:r>
            <a:r>
              <a:rPr lang="en-US" sz="1000" kern="100" dirty="0">
                <a:solidFill>
                  <a:srgbClr val="464B4B"/>
                </a:solidFill>
                <a:ea typeface="Aptos" panose="020B0004020202020204" pitchFamily="34" charset="0"/>
                <a:cs typeface="Times New Roman" panose="02020603050405020304" pitchFamily="18" charset="0"/>
              </a:rPr>
              <a:t> Group SC is indeed an independent member of the </a:t>
            </a:r>
            <a:r>
              <a:rPr lang="en-US" sz="1000" kern="100" dirty="0" err="1">
                <a:solidFill>
                  <a:srgbClr val="464B4B"/>
                </a:solidFill>
                <a:ea typeface="Aptos" panose="020B0004020202020204" pitchFamily="34" charset="0"/>
                <a:cs typeface="Times New Roman" panose="02020603050405020304" pitchFamily="18" charset="0"/>
              </a:rPr>
              <a:t>Forvis</a:t>
            </a:r>
            <a:r>
              <a:rPr lang="en-US" sz="1000" kern="100" dirty="0">
                <a:solidFill>
                  <a:srgbClr val="464B4B"/>
                </a:solidFill>
                <a:ea typeface="Aptos" panose="020B0004020202020204" pitchFamily="34" charset="0"/>
                <a:cs typeface="Times New Roman" panose="02020603050405020304" pitchFamily="18" charset="0"/>
              </a:rPr>
              <a:t> </a:t>
            </a:r>
            <a:r>
              <a:rPr lang="en-US" sz="1000" kern="100" dirty="0" err="1">
                <a:solidFill>
                  <a:srgbClr val="464B4B"/>
                </a:solidFill>
                <a:ea typeface="Aptos" panose="020B0004020202020204" pitchFamily="34" charset="0"/>
                <a:cs typeface="Times New Roman" panose="02020603050405020304" pitchFamily="18" charset="0"/>
              </a:rPr>
              <a:t>Mazars</a:t>
            </a:r>
            <a:r>
              <a:rPr lang="en-US" sz="1000" kern="100" dirty="0">
                <a:solidFill>
                  <a:srgbClr val="464B4B"/>
                </a:solidFill>
                <a:ea typeface="Aptos" panose="020B0004020202020204" pitchFamily="34" charset="0"/>
                <a:cs typeface="Times New Roman" panose="02020603050405020304" pitchFamily="18" charset="0"/>
              </a:rPr>
              <a:t> Global network, which is a leading international </a:t>
            </a:r>
            <a:r>
              <a:rPr lang="en-US" sz="1000" kern="100">
                <a:solidFill>
                  <a:srgbClr val="464B4B"/>
                </a:solidFill>
                <a:ea typeface="Aptos" panose="020B0004020202020204" pitchFamily="34" charset="0"/>
                <a:cs typeface="Times New Roman" panose="02020603050405020304" pitchFamily="18" charset="0"/>
              </a:rPr>
              <a:t>professional advisory services </a:t>
            </a:r>
            <a:r>
              <a:rPr lang="en-US" sz="1000" kern="100" dirty="0">
                <a:solidFill>
                  <a:srgbClr val="464B4B"/>
                </a:solidFill>
                <a:ea typeface="Aptos" panose="020B0004020202020204" pitchFamily="34" charset="0"/>
                <a:cs typeface="Times New Roman" panose="02020603050405020304" pitchFamily="18" charset="0"/>
              </a:rPr>
              <a:t>network. This network specializes in audit, tax, and advisory services, operating as an integrated partnership across more than 100 countries and territories</a:t>
            </a:r>
            <a:r>
              <a:rPr lang="en-US" sz="1000" kern="100">
                <a:solidFill>
                  <a:srgbClr val="464B4B"/>
                </a:solidFill>
                <a:ea typeface="Aptos" panose="020B0004020202020204" pitchFamily="34" charset="0"/>
                <a:cs typeface="Times New Roman" panose="02020603050405020304" pitchFamily="18" charset="0"/>
              </a:rPr>
              <a:t>. </a:t>
            </a:r>
            <a:r>
              <a:rPr kumimoji="0" lang="en-US" sz="1000" b="0" i="0" u="none" strike="noStrike" kern="100" cap="none" spc="0" normalizeH="0" baseline="0" noProof="0">
                <a:ln>
                  <a:noFill/>
                </a:ln>
                <a:solidFill>
                  <a:srgbClr val="464B4B"/>
                </a:solidFill>
                <a:effectLst/>
                <a:uLnTx/>
                <a:uFillTx/>
                <a:latin typeface="Arial"/>
                <a:ea typeface="Aptos" panose="020B0004020202020204" pitchFamily="34" charset="0"/>
                <a:cs typeface="Times New Roman" panose="02020603050405020304" pitchFamily="18" charset="0"/>
              </a:rPr>
              <a:t>T</a:t>
            </a:r>
            <a:r>
              <a:rPr lang="en-US" sz="1000" kern="100">
                <a:solidFill>
                  <a:srgbClr val="464B4B"/>
                </a:solidFill>
                <a:ea typeface="Aptos" panose="020B0004020202020204" pitchFamily="34" charset="0"/>
                <a:cs typeface="Times New Roman" panose="02020603050405020304" pitchFamily="18" charset="0"/>
              </a:rPr>
              <a:t>o </a:t>
            </a:r>
            <a:r>
              <a:rPr lang="en-US" sz="1000" kern="100" dirty="0">
                <a:solidFill>
                  <a:srgbClr val="464B4B"/>
                </a:solidFill>
                <a:ea typeface="Aptos" panose="020B0004020202020204" pitchFamily="34" charset="0"/>
                <a:cs typeface="Times New Roman" panose="02020603050405020304" pitchFamily="18" charset="0"/>
              </a:rPr>
              <a:t>help clients of all sizes at every stage of </a:t>
            </a:r>
            <a:r>
              <a:rPr lang="en-US" sz="1000" kern="100">
                <a:solidFill>
                  <a:srgbClr val="464B4B"/>
                </a:solidFill>
                <a:ea typeface="Aptos" panose="020B0004020202020204" pitchFamily="34" charset="0"/>
                <a:cs typeface="Times New Roman" panose="02020603050405020304" pitchFamily="18" charset="0"/>
              </a:rPr>
              <a:t>their development, the </a:t>
            </a:r>
            <a:r>
              <a:rPr lang="en-US" sz="1000" kern="100" dirty="0">
                <a:solidFill>
                  <a:srgbClr val="464B4B"/>
                </a:solidFill>
                <a:ea typeface="Aptos" panose="020B0004020202020204" pitchFamily="34" charset="0"/>
                <a:cs typeface="Times New Roman" panose="02020603050405020304" pitchFamily="18" charset="0"/>
              </a:rPr>
              <a:t>company combines the expertise and cultural understanding of more than 40,000 professionals </a:t>
            </a:r>
            <a:r>
              <a:rPr lang="en-US" sz="1000" kern="100">
                <a:solidFill>
                  <a:srgbClr val="464B4B"/>
                </a:solidFill>
                <a:ea typeface="Aptos" panose="020B0004020202020204" pitchFamily="34" charset="0"/>
                <a:cs typeface="Times New Roman" panose="02020603050405020304" pitchFamily="18" charset="0"/>
              </a:rPr>
              <a:t>worldwide.</a:t>
            </a:r>
            <a:endParaRPr kumimoji="0" lang="en-US" sz="1000" b="0" i="0" u="none" strike="noStrike" kern="100" cap="none" spc="0" normalizeH="0" baseline="0" noProof="0">
              <a:ln>
                <a:noFill/>
              </a:ln>
              <a:solidFill>
                <a:srgbClr val="464B4B"/>
              </a:solidFill>
              <a:effectLst/>
              <a:uLnTx/>
              <a:uFillTx/>
              <a:latin typeface="Arial"/>
              <a:ea typeface="Aptos" panose="020B0004020202020204" pitchFamily="34" charset="0"/>
              <a:cs typeface="Times New Roman" panose="02020603050405020304" pitchFamily="18" charset="0"/>
            </a:endParaRPr>
          </a:p>
          <a:p>
            <a:pPr lvl="0">
              <a:lnSpc>
                <a:spcPct val="107000"/>
              </a:lnSpc>
              <a:spcAft>
                <a:spcPts val="800"/>
              </a:spcAft>
              <a:defRPr/>
            </a:pPr>
            <a:r>
              <a:rPr lang="en-US" sz="1000" kern="100">
                <a:solidFill>
                  <a:srgbClr val="464B4B"/>
                </a:solidFill>
                <a:ea typeface="Aptos" panose="020B0004020202020204" pitchFamily="34" charset="0"/>
                <a:cs typeface="Times New Roman" panose="02020603050405020304" pitchFamily="18" charset="0"/>
              </a:rPr>
              <a:t>Forvis </a:t>
            </a:r>
            <a:r>
              <a:rPr lang="en-US" sz="1000" kern="100" dirty="0" err="1">
                <a:solidFill>
                  <a:srgbClr val="464B4B"/>
                </a:solidFill>
                <a:ea typeface="Aptos" panose="020B0004020202020204" pitchFamily="34" charset="0"/>
                <a:cs typeface="Times New Roman" panose="02020603050405020304" pitchFamily="18" charset="0"/>
              </a:rPr>
              <a:t>Mazars</a:t>
            </a:r>
            <a:r>
              <a:rPr lang="en-US" sz="1000" kern="100" dirty="0">
                <a:solidFill>
                  <a:srgbClr val="464B4B"/>
                </a:solidFill>
                <a:ea typeface="Aptos" panose="020B0004020202020204" pitchFamily="34" charset="0"/>
                <a:cs typeface="Times New Roman" panose="02020603050405020304" pitchFamily="18" charset="0"/>
              </a:rPr>
              <a:t> in Slovakia is part of </a:t>
            </a:r>
            <a:r>
              <a:rPr lang="en-US" sz="1000" kern="100" dirty="0" err="1">
                <a:solidFill>
                  <a:srgbClr val="464B4B"/>
                </a:solidFill>
                <a:ea typeface="Aptos" panose="020B0004020202020204" pitchFamily="34" charset="0"/>
                <a:cs typeface="Times New Roman" panose="02020603050405020304" pitchFamily="18" charset="0"/>
              </a:rPr>
              <a:t>Forvis</a:t>
            </a:r>
            <a:r>
              <a:rPr lang="en-US" sz="1000" kern="100" dirty="0">
                <a:solidFill>
                  <a:srgbClr val="464B4B"/>
                </a:solidFill>
                <a:ea typeface="Aptos" panose="020B0004020202020204" pitchFamily="34" charset="0"/>
                <a:cs typeface="Times New Roman" panose="02020603050405020304" pitchFamily="18" charset="0"/>
              </a:rPr>
              <a:t> </a:t>
            </a:r>
            <a:r>
              <a:rPr lang="en-US" sz="1000" kern="100" dirty="0" err="1">
                <a:solidFill>
                  <a:srgbClr val="464B4B"/>
                </a:solidFill>
                <a:ea typeface="Aptos" panose="020B0004020202020204" pitchFamily="34" charset="0"/>
                <a:cs typeface="Times New Roman" panose="02020603050405020304" pitchFamily="18" charset="0"/>
              </a:rPr>
              <a:t>Mazars</a:t>
            </a:r>
            <a:r>
              <a:rPr lang="en-US" sz="1000" kern="100" dirty="0">
                <a:solidFill>
                  <a:srgbClr val="464B4B"/>
                </a:solidFill>
                <a:ea typeface="Aptos" panose="020B0004020202020204" pitchFamily="34" charset="0"/>
                <a:cs typeface="Times New Roman" panose="02020603050405020304" pitchFamily="18" charset="0"/>
              </a:rPr>
              <a:t> </a:t>
            </a:r>
            <a:r>
              <a:rPr lang="en-US" sz="1000" kern="100">
                <a:solidFill>
                  <a:srgbClr val="464B4B"/>
                </a:solidFill>
                <a:ea typeface="Aptos" panose="020B0004020202020204" pitchFamily="34" charset="0"/>
                <a:cs typeface="Times New Roman" panose="02020603050405020304" pitchFamily="18" charset="0"/>
              </a:rPr>
              <a:t>Group SC</a:t>
            </a:r>
            <a:r>
              <a:rPr kumimoji="0" lang="en-US" sz="1000" b="0" i="0" u="none" strike="noStrike" kern="100" cap="none" spc="0" normalizeH="0" baseline="0" noProof="0">
                <a:ln>
                  <a:noFill/>
                </a:ln>
                <a:solidFill>
                  <a:srgbClr val="464B4B"/>
                </a:solidFill>
                <a:effectLst/>
                <a:uLnTx/>
                <a:uFillTx/>
                <a:latin typeface="Arial"/>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000" b="0" i="0" u="none" strike="noStrike" kern="100" cap="none" spc="0" normalizeH="0" baseline="0" noProof="0">
                <a:ln>
                  <a:noFill/>
                </a:ln>
                <a:solidFill>
                  <a:srgbClr val="464B4B"/>
                </a:solidFill>
                <a:effectLst/>
                <a:uLnTx/>
                <a:uFillTx/>
                <a:latin typeface="Arial"/>
                <a:ea typeface="Aptos" panose="020B0004020202020204" pitchFamily="34" charset="0"/>
                <a:cs typeface="Times New Roman" panose="02020603050405020304" pitchFamily="18" charset="0"/>
              </a:rPr>
              <a:t> </a:t>
            </a:r>
          </a:p>
          <a:p>
            <a:pPr lvl="0">
              <a:lnSpc>
                <a:spcPct val="107000"/>
              </a:lnSpc>
              <a:spcAft>
                <a:spcPts val="800"/>
              </a:spcAft>
              <a:defRPr/>
            </a:pPr>
            <a:r>
              <a:rPr lang="en-US" sz="1000" b="1" kern="100">
                <a:solidFill>
                  <a:srgbClr val="464B4B"/>
                </a:solidFill>
                <a:ea typeface="Aptos" panose="020B0004020202020204" pitchFamily="34" charset="0"/>
                <a:cs typeface="Times New Roman" panose="02020603050405020304" pitchFamily="18" charset="0"/>
              </a:rPr>
              <a:t>For </a:t>
            </a:r>
            <a:r>
              <a:rPr lang="en-US" sz="1000" b="1" kern="100" dirty="0">
                <a:solidFill>
                  <a:srgbClr val="464B4B"/>
                </a:solidFill>
                <a:ea typeface="Aptos" panose="020B0004020202020204" pitchFamily="34" charset="0"/>
                <a:cs typeface="Times New Roman" panose="02020603050405020304" pitchFamily="18" charset="0"/>
              </a:rPr>
              <a:t>more information, please </a:t>
            </a:r>
            <a:r>
              <a:rPr lang="en-US" sz="1000" b="1" kern="100">
                <a:solidFill>
                  <a:srgbClr val="464B4B"/>
                </a:solidFill>
                <a:ea typeface="Aptos" panose="020B0004020202020204" pitchFamily="34" charset="0"/>
                <a:cs typeface="Times New Roman" panose="02020603050405020304" pitchFamily="18" charset="0"/>
              </a:rPr>
              <a:t>visit our website</a:t>
            </a:r>
            <a:r>
              <a:rPr kumimoji="0" lang="en-US" sz="1000" b="1" i="0" u="none" strike="noStrike" kern="100" cap="none" spc="0" normalizeH="0" baseline="0" noProof="0">
                <a:ln>
                  <a:noFill/>
                </a:ln>
                <a:solidFill>
                  <a:srgbClr val="464B4B"/>
                </a:solidFill>
                <a:effectLst/>
                <a:uLnTx/>
                <a:uFillTx/>
                <a:latin typeface="Arial"/>
                <a:ea typeface="Aptos" panose="020B0004020202020204" pitchFamily="34" charset="0"/>
                <a:cs typeface="Times New Roman" panose="02020603050405020304" pitchFamily="18" charset="0"/>
              </a:rPr>
              <a:t>: </a:t>
            </a:r>
            <a:r>
              <a:rPr kumimoji="0" lang="en-US" sz="1000" b="1" i="0" u="none" strike="noStrike" kern="100" cap="none" spc="0" normalizeH="0" baseline="0" noProof="0">
                <a:ln>
                  <a:noFill/>
                </a:ln>
                <a:solidFill>
                  <a:srgbClr val="464B4B"/>
                </a:solidFill>
                <a:effectLst/>
                <a:uLnTx/>
                <a:uFillTx/>
                <a:latin typeface="Arial"/>
                <a:ea typeface="Aptos" panose="020B0004020202020204" pitchFamily="34" charset="0"/>
                <a:cs typeface="Times New Roman" panose="02020603050405020304" pitchFamily="18" charset="0"/>
                <a:hlinkClick r:id="rId7"/>
              </a:rPr>
              <a:t>www.forvismazars.com/sk</a:t>
            </a:r>
            <a:endParaRPr kumimoji="0" lang="en-US" sz="1000" b="1" i="0" u="none" strike="noStrike" kern="100" cap="none" spc="0" normalizeH="0" baseline="0" noProof="0">
              <a:ln>
                <a:noFill/>
              </a:ln>
              <a:solidFill>
                <a:srgbClr val="464B4B"/>
              </a:solidFill>
              <a:effectLst/>
              <a:uLnTx/>
              <a:uFillTx/>
              <a:latin typeface="Arial"/>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00" cap="none" spc="0" normalizeH="0" baseline="0" noProof="0">
              <a:ln>
                <a:noFill/>
              </a:ln>
              <a:solidFill>
                <a:srgbClr val="464B4B"/>
              </a:solidFill>
              <a:effectLst/>
              <a:uLnTx/>
              <a:uFillTx/>
              <a:latin typeface="Arial"/>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0"/>
              <a:t>© Forvis Mazars 2025</a:t>
            </a:r>
            <a:endParaRPr lang="en-US" sz="1000" b="0" dirty="0"/>
          </a:p>
        </p:txBody>
      </p:sp>
      <p:sp>
        <p:nvSpPr>
          <p:cNvPr id="7" name="BlokTextu 6"/>
          <p:cNvSpPr txBox="1"/>
          <p:nvPr/>
        </p:nvSpPr>
        <p:spPr>
          <a:xfrm>
            <a:off x="3900055" y="387927"/>
            <a:ext cx="1662545" cy="369332"/>
          </a:xfrm>
          <a:prstGeom prst="rect">
            <a:avLst/>
          </a:prstGeom>
          <a:solidFill>
            <a:schemeClr val="bg1"/>
          </a:solidFill>
        </p:spPr>
        <p:txBody>
          <a:bodyPr wrap="square" rtlCol="0">
            <a:spAutoFit/>
          </a:bodyPr>
          <a:lstStyle/>
          <a:p>
            <a:r>
              <a:rPr lang="en-US"/>
              <a:t>Follow us</a:t>
            </a:r>
            <a:endParaRPr lang="en-US" dirty="0"/>
          </a:p>
        </p:txBody>
      </p:sp>
      <p:sp>
        <p:nvSpPr>
          <p:cNvPr id="8" name="BlokTextu 7"/>
          <p:cNvSpPr txBox="1"/>
          <p:nvPr/>
        </p:nvSpPr>
        <p:spPr>
          <a:xfrm>
            <a:off x="346364" y="408709"/>
            <a:ext cx="1662545" cy="369332"/>
          </a:xfrm>
          <a:prstGeom prst="rect">
            <a:avLst/>
          </a:prstGeom>
          <a:solidFill>
            <a:schemeClr val="bg1"/>
          </a:solidFill>
        </p:spPr>
        <p:txBody>
          <a:bodyPr wrap="square" rtlCol="0">
            <a:spAutoFit/>
          </a:bodyPr>
          <a:lstStyle/>
          <a:p>
            <a:r>
              <a:rPr lang="en-US"/>
              <a:t>Contact</a:t>
            </a:r>
            <a:endParaRPr lang="en-US" dirty="0"/>
          </a:p>
        </p:txBody>
      </p:sp>
    </p:spTree>
    <p:extLst>
      <p:ext uri="{BB962C8B-B14F-4D97-AF65-F5344CB8AC3E}">
        <p14:creationId xmlns:p14="http://schemas.microsoft.com/office/powerpoint/2010/main" val="3335638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AB0249-F9DC-8FB2-7FE9-E7106F67A5EF}"/>
              </a:ext>
            </a:extLst>
          </p:cNvPr>
          <p:cNvSpPr>
            <a:spLocks noGrp="1"/>
          </p:cNvSpPr>
          <p:nvPr>
            <p:ph type="title"/>
          </p:nvPr>
        </p:nvSpPr>
        <p:spPr>
          <a:xfrm>
            <a:off x="647697" y="431800"/>
            <a:ext cx="6445253" cy="306388"/>
          </a:xfrm>
        </p:spPr>
        <p:txBody>
          <a:bodyPr/>
          <a:lstStyle/>
          <a:p>
            <a:r>
              <a:rPr lang="en-US"/>
              <a:t>Contents</a:t>
            </a:r>
          </a:p>
        </p:txBody>
      </p:sp>
      <p:sp>
        <p:nvSpPr>
          <p:cNvPr id="9" name="Text Placeholder 8">
            <a:extLst>
              <a:ext uri="{FF2B5EF4-FFF2-40B4-BE49-F238E27FC236}">
                <a16:creationId xmlns:a16="http://schemas.microsoft.com/office/drawing/2014/main" id="{DF3FA3B8-081D-C0DE-38F5-C7F27049D087}"/>
              </a:ext>
            </a:extLst>
          </p:cNvPr>
          <p:cNvSpPr>
            <a:spLocks noGrp="1"/>
          </p:cNvSpPr>
          <p:nvPr>
            <p:ph type="body" sz="quarter" idx="13"/>
          </p:nvPr>
        </p:nvSpPr>
        <p:spPr>
          <a:xfrm>
            <a:off x="1120178" y="3090041"/>
            <a:ext cx="5966204" cy="5732544"/>
          </a:xfrm>
        </p:spPr>
        <p:txBody>
          <a:bodyPr/>
          <a:lstStyle/>
          <a:p>
            <a:pPr>
              <a:tabLst>
                <a:tab pos="3336305" algn="r"/>
              </a:tabLst>
            </a:pPr>
            <a:r>
              <a:rPr lang="en-US">
                <a:solidFill>
                  <a:srgbClr val="464B4B"/>
                </a:solidFill>
              </a:rPr>
              <a:t>Introduction</a:t>
            </a:r>
          </a:p>
          <a:p>
            <a:pPr>
              <a:tabLst>
                <a:tab pos="3336305" algn="r"/>
              </a:tabLst>
            </a:pPr>
            <a:r>
              <a:rPr lang="en-US">
                <a:solidFill>
                  <a:srgbClr val="464B4B"/>
                </a:solidFill>
              </a:rPr>
              <a:t>Methodology</a:t>
            </a:r>
          </a:p>
          <a:p>
            <a:pPr>
              <a:tabLst>
                <a:tab pos="3336305" algn="r"/>
              </a:tabLst>
            </a:pPr>
            <a:r>
              <a:rPr lang="en-US">
                <a:solidFill>
                  <a:srgbClr val="464B4B"/>
                </a:solidFill>
              </a:rPr>
              <a:t>Economic Value Generated in the Slovak Republic</a:t>
            </a:r>
          </a:p>
          <a:p>
            <a:pPr>
              <a:tabLst>
                <a:tab pos="3336305" algn="r"/>
              </a:tabLst>
            </a:pPr>
            <a:r>
              <a:rPr lang="en-US">
                <a:solidFill>
                  <a:srgbClr val="464B4B"/>
                </a:solidFill>
              </a:rPr>
              <a:t>Additional Economic Effects</a:t>
            </a:r>
          </a:p>
        </p:txBody>
      </p:sp>
      <p:sp>
        <p:nvSpPr>
          <p:cNvPr id="10" name="Text Placeholder 9">
            <a:extLst>
              <a:ext uri="{FF2B5EF4-FFF2-40B4-BE49-F238E27FC236}">
                <a16:creationId xmlns:a16="http://schemas.microsoft.com/office/drawing/2014/main" id="{8D3A9C53-F558-36DD-B6ED-D6B48B88EF4E}"/>
              </a:ext>
            </a:extLst>
          </p:cNvPr>
          <p:cNvSpPr>
            <a:spLocks noGrp="1"/>
          </p:cNvSpPr>
          <p:nvPr>
            <p:ph type="body" sz="quarter" idx="14"/>
          </p:nvPr>
        </p:nvSpPr>
        <p:spPr>
          <a:xfrm>
            <a:off x="647698" y="3090040"/>
            <a:ext cx="472480" cy="5732545"/>
          </a:xfrm>
        </p:spPr>
        <p:txBody>
          <a:bodyPr/>
          <a:lstStyle/>
          <a:p>
            <a:r>
              <a:rPr lang="en-US"/>
              <a:t>U</a:t>
            </a:r>
          </a:p>
          <a:p>
            <a:r>
              <a:rPr lang="en-US"/>
              <a:t>01</a:t>
            </a:r>
          </a:p>
          <a:p>
            <a:r>
              <a:rPr lang="en-US"/>
              <a:t>02</a:t>
            </a:r>
          </a:p>
          <a:p>
            <a:r>
              <a:rPr lang="en-US"/>
              <a:t>03</a:t>
            </a:r>
          </a:p>
          <a:p>
            <a:r>
              <a:rPr lang="en-US">
                <a:solidFill>
                  <a:schemeClr val="bg1"/>
                </a:solidFill>
              </a:rPr>
              <a:t>04</a:t>
            </a:r>
          </a:p>
          <a:p>
            <a:r>
              <a:rPr lang="en-US">
                <a:solidFill>
                  <a:schemeClr val="bg1"/>
                </a:solidFill>
              </a:rPr>
              <a:t>05</a:t>
            </a:r>
          </a:p>
          <a:p>
            <a:r>
              <a:rPr lang="en-US">
                <a:solidFill>
                  <a:schemeClr val="bg1"/>
                </a:solidFill>
              </a:rPr>
              <a:t>06</a:t>
            </a:r>
          </a:p>
          <a:p>
            <a:r>
              <a:rPr lang="en-US">
                <a:solidFill>
                  <a:schemeClr val="bg1"/>
                </a:solidFill>
              </a:rPr>
              <a:t>07</a:t>
            </a:r>
          </a:p>
          <a:p>
            <a:r>
              <a:rPr lang="en-US">
                <a:solidFill>
                  <a:schemeClr val="bg1"/>
                </a:solidFill>
              </a:rPr>
              <a:t>08</a:t>
            </a:r>
          </a:p>
          <a:p>
            <a:endParaRPr lang="en-US"/>
          </a:p>
          <a:p>
            <a:endParaRPr lang="en-US"/>
          </a:p>
        </p:txBody>
      </p:sp>
      <p:sp>
        <p:nvSpPr>
          <p:cNvPr id="11" name="Text Placeholder 10">
            <a:extLst>
              <a:ext uri="{FF2B5EF4-FFF2-40B4-BE49-F238E27FC236}">
                <a16:creationId xmlns:a16="http://schemas.microsoft.com/office/drawing/2014/main" id="{A4AE5D3D-2E55-94F8-A0DE-4122212FA4C7}"/>
              </a:ext>
            </a:extLst>
          </p:cNvPr>
          <p:cNvSpPr>
            <a:spLocks noGrp="1"/>
          </p:cNvSpPr>
          <p:nvPr>
            <p:ph type="body" sz="quarter" idx="15"/>
          </p:nvPr>
        </p:nvSpPr>
        <p:spPr>
          <a:xfrm>
            <a:off x="647699" y="1108455"/>
            <a:ext cx="6277083" cy="1752732"/>
          </a:xfrm>
        </p:spPr>
        <p:txBody>
          <a:bodyPr/>
          <a:lstStyle/>
          <a:p>
            <a:pPr defTabSz="534521">
              <a:spcBef>
                <a:spcPts val="585"/>
              </a:spcBef>
            </a:pPr>
            <a:r>
              <a:rPr lang="en-US" dirty="0">
                <a:solidFill>
                  <a:srgbClr val="0072CE"/>
                </a:solidFill>
              </a:rPr>
              <a:t>In the introduction to the Socio-Economic Study, we explain the basic concept thereof; in the Economic Value Generated in the Slovak Republic section, we discuss in detail all types of the analyzed economic impacts of the Lidl’s operations in the Slovak economy. The Additional Economic Effects section contains a detailed calculation of the induced economic value. In the final methodological section, we inform the reader about methodological changes.</a:t>
            </a:r>
            <a:endParaRPr lang="en-US" b="1" dirty="0"/>
          </a:p>
        </p:txBody>
      </p:sp>
      <p:sp>
        <p:nvSpPr>
          <p:cNvPr id="4" name="Slide Number Placeholder 3">
            <a:extLst>
              <a:ext uri="{FF2B5EF4-FFF2-40B4-BE49-F238E27FC236}">
                <a16:creationId xmlns:a16="http://schemas.microsoft.com/office/drawing/2014/main" id="{375B9E79-21F3-96B7-1AE8-44F7E2F7AEB9}"/>
              </a:ext>
            </a:extLst>
          </p:cNvPr>
          <p:cNvSpPr>
            <a:spLocks noGrp="1"/>
          </p:cNvSpPr>
          <p:nvPr>
            <p:ph type="sldNum" sz="quarter" idx="12"/>
          </p:nvPr>
        </p:nvSpPr>
        <p:spPr>
          <a:xfrm>
            <a:off x="6366735" y="10309829"/>
            <a:ext cx="558047" cy="126810"/>
          </a:xfrm>
        </p:spPr>
        <p:txBody>
          <a:bodyPr/>
          <a:lstStyle/>
          <a:p>
            <a:fld id="{721C06D9-4617-44B0-8711-1EF1C439A609}" type="slidenum">
              <a:rPr lang="en-US" sz="500" smtClean="0"/>
              <a:pPr/>
              <a:t>2</a:t>
            </a:fld>
            <a:endParaRPr lang="en-US" sz="500"/>
          </a:p>
        </p:txBody>
      </p:sp>
      <p:sp>
        <p:nvSpPr>
          <p:cNvPr id="3" name="Footer Placeholder 1">
            <a:extLst>
              <a:ext uri="{FF2B5EF4-FFF2-40B4-BE49-F238E27FC236}">
                <a16:creationId xmlns:a16="http://schemas.microsoft.com/office/drawing/2014/main" id="{54CC2555-B94B-3C3E-6802-4F71AE8B74B4}"/>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spTree>
    <p:extLst>
      <p:ext uri="{BB962C8B-B14F-4D97-AF65-F5344CB8AC3E}">
        <p14:creationId xmlns:p14="http://schemas.microsoft.com/office/powerpoint/2010/main" val="4002994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AE1DA-AA91-257D-FBC1-B3C71E6968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8D97A19-4E9E-471E-E891-126FDB123A45}"/>
              </a:ext>
            </a:extLst>
          </p:cNvPr>
          <p:cNvSpPr>
            <a:spLocks noGrp="1"/>
          </p:cNvSpPr>
          <p:nvPr>
            <p:ph type="title"/>
          </p:nvPr>
        </p:nvSpPr>
        <p:spPr>
          <a:xfrm>
            <a:off x="647698" y="2251407"/>
            <a:ext cx="6264275" cy="360000"/>
          </a:xfrm>
        </p:spPr>
        <p:txBody>
          <a:bodyPr/>
          <a:lstStyle/>
          <a:p>
            <a:r>
              <a:rPr lang="en-US"/>
              <a:t>Introduction</a:t>
            </a:r>
            <a:endParaRPr lang="en-US" dirty="0"/>
          </a:p>
        </p:txBody>
      </p:sp>
      <p:sp>
        <p:nvSpPr>
          <p:cNvPr id="7" name="Content Placeholder 6">
            <a:extLst>
              <a:ext uri="{FF2B5EF4-FFF2-40B4-BE49-F238E27FC236}">
                <a16:creationId xmlns:a16="http://schemas.microsoft.com/office/drawing/2014/main" id="{75A546CA-8BD3-AACD-31E3-380B3B4A3705}"/>
              </a:ext>
            </a:extLst>
          </p:cNvPr>
          <p:cNvSpPr>
            <a:spLocks noGrp="1"/>
          </p:cNvSpPr>
          <p:nvPr>
            <p:ph idx="1"/>
          </p:nvPr>
        </p:nvSpPr>
        <p:spPr>
          <a:xfrm>
            <a:off x="647698" y="4036849"/>
            <a:ext cx="6369551" cy="5619618"/>
          </a:xfrm>
        </p:spPr>
        <p:txBody>
          <a:bodyPr/>
          <a:lstStyle/>
          <a:p>
            <a:pPr>
              <a:spcBef>
                <a:spcPts val="200"/>
              </a:spcBef>
              <a:spcAft>
                <a:spcPts val="200"/>
              </a:spcAft>
            </a:pPr>
            <a:r>
              <a:rPr lang="en-US" b="1" dirty="0">
                <a:solidFill>
                  <a:schemeClr val="tx2"/>
                </a:solidFill>
              </a:rPr>
              <a:t>Assessing Socio−Economic Impact</a:t>
            </a:r>
            <a:endParaRPr lang="en-US" b="1" noProof="0" dirty="0">
              <a:solidFill>
                <a:schemeClr val="tx2"/>
              </a:solidFill>
            </a:endParaRPr>
          </a:p>
          <a:p>
            <a:pPr>
              <a:spcBef>
                <a:spcPts val="200"/>
              </a:spcBef>
              <a:spcAft>
                <a:spcPts val="200"/>
              </a:spcAft>
            </a:pPr>
            <a:r>
              <a:rPr lang="en-US" sz="1050" dirty="0"/>
              <a:t>There are several initiatives that are dedicated to expressing the added value in the economy, which is created by various multiplier effects</a:t>
            </a:r>
            <a:r>
              <a:rPr lang="en-US" sz="1050"/>
              <a:t>. In the introduction of each </a:t>
            </a:r>
            <a:r>
              <a:rPr lang="en-US" sz="1050" dirty="0"/>
              <a:t>new edition of the Socio-Economic Study, we compare our results with other approaches. For this year's comparison, we have chosen </a:t>
            </a:r>
            <a:r>
              <a:rPr lang="en-US" sz="1050"/>
              <a:t>the Multifactor Productivity − MFP</a:t>
            </a:r>
            <a:r>
              <a:rPr lang="en-US" sz="1050" dirty="0"/>
              <a:t>* (also referred to as “</a:t>
            </a:r>
            <a:r>
              <a:rPr lang="en-US" sz="1050" dirty="0" err="1"/>
              <a:t>TFP</a:t>
            </a:r>
            <a:r>
              <a:rPr lang="en-US" sz="1050" dirty="0"/>
              <a:t>“ Total Factor Productivity) as the first indicator. This is an analysis of the added value that can be attributed to factors other than increases in the labor and capital inputs, such </a:t>
            </a:r>
            <a:r>
              <a:rPr lang="en-US" sz="1050"/>
              <a:t>as to the </a:t>
            </a:r>
            <a:r>
              <a:rPr lang="en-US" sz="1050" dirty="0"/>
              <a:t>efficiency of their use. The effects of </a:t>
            </a:r>
            <a:r>
              <a:rPr lang="en-US" sz="1050" dirty="0" err="1"/>
              <a:t>MFP</a:t>
            </a:r>
            <a:r>
              <a:rPr lang="en-US" sz="1050" dirty="0"/>
              <a:t> are quantified using the OECD's STAN structural statistics, which are also available for the </a:t>
            </a:r>
            <a:r>
              <a:rPr lang="en-US" sz="1050" dirty="0">
                <a:solidFill>
                  <a:srgbClr val="787878"/>
                </a:solidFill>
                <a:hlinkClick r:id="rId2"/>
              </a:rPr>
              <a:t>retail sector</a:t>
            </a:r>
            <a:r>
              <a:rPr lang="en-US" sz="1050" dirty="0"/>
              <a:t> in Slovakia. We estimated the added value of </a:t>
            </a:r>
            <a:r>
              <a:rPr lang="en-US" sz="1050" dirty="0" err="1"/>
              <a:t>MFP</a:t>
            </a:r>
            <a:r>
              <a:rPr lang="en-US" sz="1050" dirty="0"/>
              <a:t> for the Slovak retail </a:t>
            </a:r>
            <a:r>
              <a:rPr lang="en-US" sz="1050"/>
              <a:t>sector by applying the </a:t>
            </a:r>
            <a:r>
              <a:rPr lang="en-US" sz="1050" dirty="0"/>
              <a:t>following parameters obtained from the OECD database (we compared the years 2022/21, as there was no increase in hours worked between 2023/2022, which would complicate the calculation</a:t>
            </a:r>
            <a:r>
              <a:rPr lang="en-US" sz="1050" noProof="0" dirty="0"/>
              <a:t>): </a:t>
            </a:r>
          </a:p>
          <a:p>
            <a:pPr marL="171450" indent="-171450">
              <a:spcBef>
                <a:spcPts val="200"/>
              </a:spcBef>
              <a:spcAft>
                <a:spcPts val="200"/>
              </a:spcAft>
              <a:buFont typeface="Arial" panose="020B0604020202020204" pitchFamily="34" charset="0"/>
              <a:buChar char="•"/>
            </a:pPr>
            <a:r>
              <a:rPr lang="en-US" sz="1050" dirty="0"/>
              <a:t>Annual output growth</a:t>
            </a:r>
          </a:p>
          <a:p>
            <a:pPr marL="171450" indent="-171450">
              <a:spcBef>
                <a:spcPts val="200"/>
              </a:spcBef>
              <a:spcAft>
                <a:spcPts val="200"/>
              </a:spcAft>
              <a:buFont typeface="Arial" panose="020B0604020202020204" pitchFamily="34" charset="0"/>
              <a:buChar char="•"/>
            </a:pPr>
            <a:r>
              <a:rPr lang="en-US" sz="1050" dirty="0"/>
              <a:t>Labor contribution</a:t>
            </a:r>
          </a:p>
          <a:p>
            <a:pPr marL="171450" indent="-171450">
              <a:spcBef>
                <a:spcPts val="200"/>
              </a:spcBef>
              <a:spcAft>
                <a:spcPts val="200"/>
              </a:spcAft>
              <a:buFont typeface="Arial" panose="020B0604020202020204" pitchFamily="34" charset="0"/>
              <a:buChar char="•"/>
            </a:pPr>
            <a:r>
              <a:rPr lang="en-US" sz="1050" dirty="0"/>
              <a:t>Capital contribution</a:t>
            </a:r>
          </a:p>
          <a:p>
            <a:pPr marL="171450" indent="-171450">
              <a:spcBef>
                <a:spcPts val="200"/>
              </a:spcBef>
              <a:spcAft>
                <a:spcPts val="200"/>
              </a:spcAft>
              <a:buFont typeface="Arial" panose="020B0604020202020204" pitchFamily="34" charset="0"/>
              <a:buChar char="•"/>
            </a:pPr>
            <a:r>
              <a:rPr lang="en-US" sz="1050" dirty="0"/>
              <a:t>Value added (</a:t>
            </a:r>
            <a:r>
              <a:rPr lang="en-US" sz="1050" dirty="0" err="1"/>
              <a:t>MFP</a:t>
            </a:r>
            <a:r>
              <a:rPr lang="en-US" sz="1050" noProof="0" dirty="0"/>
              <a:t>)</a:t>
            </a:r>
          </a:p>
          <a:p>
            <a:pPr>
              <a:spcBef>
                <a:spcPts val="200"/>
              </a:spcBef>
              <a:spcAft>
                <a:spcPts val="200"/>
              </a:spcAft>
            </a:pPr>
            <a:r>
              <a:rPr lang="en-US" sz="1050" dirty="0"/>
              <a:t>We recorded a year-on-year output growth of 2022/2021 in the Slovak retail sector of 13%. A part of this growth is attributed to capital investments (“Gross Capital Stock Growth”) and a part to the increase in hours worked (“Employees – Hours”). The calculation also estimates the share of labor and capital in costs; we chose the ratios of 0.7 vs. 0.3** for the retail sector. In the </a:t>
            </a:r>
            <a:r>
              <a:rPr lang="en-US" sz="1050"/>
              <a:t>period 2022/2021</a:t>
            </a:r>
            <a:r>
              <a:rPr lang="en-US" sz="1050" dirty="0"/>
              <a:t>, the number of hours worked increased by 4.5% and capital investments by 18%. After recalculation, the share of labor and capital in </a:t>
            </a:r>
            <a:r>
              <a:rPr lang="en-US" sz="1050" dirty="0" err="1"/>
              <a:t>sectoral</a:t>
            </a:r>
            <a:r>
              <a:rPr lang="en-US" sz="1050" dirty="0"/>
              <a:t> growth comes out at 64%. The remaining 36% is represented by other factors that are also growth multipliers, such as the use of know-how, innovation and other tools to increase the efficiency of the use of labor and capital. In other words, </a:t>
            </a:r>
            <a:r>
              <a:rPr lang="en-US" sz="1050" b="1" dirty="0"/>
              <a:t>36 cents of every Euro of growth in Slovak retail</a:t>
            </a:r>
            <a:r>
              <a:rPr lang="en-US" sz="1050" dirty="0"/>
              <a:t> can be attributed to added value. </a:t>
            </a:r>
          </a:p>
          <a:p>
            <a:pPr>
              <a:spcBef>
                <a:spcPts val="200"/>
              </a:spcBef>
              <a:spcAft>
                <a:spcPts val="200"/>
              </a:spcAft>
            </a:pPr>
            <a:r>
              <a:rPr lang="en-US" sz="1050" dirty="0"/>
              <a:t>In its publication "Money Trail", the New Economy Foundation (</a:t>
            </a:r>
            <a:r>
              <a:rPr lang="en-US" sz="1050" dirty="0" err="1"/>
              <a:t>NEF</a:t>
            </a:r>
            <a:r>
              <a:rPr lang="en-US" sz="1050" dirty="0"/>
              <a:t>) think tank analyzes situations, where cash flows remain in the region, and evaluates the associated benefits. According to </a:t>
            </a:r>
            <a:r>
              <a:rPr lang="en-US" sz="1050" dirty="0" err="1">
                <a:solidFill>
                  <a:srgbClr val="787878"/>
                </a:solidFill>
                <a:hlinkClick r:id="rId3"/>
              </a:rPr>
              <a:t>NEF</a:t>
            </a:r>
            <a:r>
              <a:rPr lang="en-US" sz="1050" dirty="0"/>
              <a:t>, a higher share of economic value re-invested in the local economy means a higher multiplier effect, as more income is generated for local residents. More income retained at the local or national level means more jobs, higher wages, and more tax revenues for the state. All of these benefits can lead to a higher standard of living. For the fourth year in a row, we have been emphasizing in the Socio-Economic Study a mapping of the economic value flows to the Slovak regions, where Lidl workers, Slovak entrepreneurs, the third sector and local governments are the beneficiaries. </a:t>
            </a:r>
          </a:p>
          <a:p>
            <a:pPr>
              <a:spcBef>
                <a:spcPts val="200"/>
              </a:spcBef>
              <a:spcAft>
                <a:spcPts val="200"/>
              </a:spcAft>
            </a:pPr>
            <a:r>
              <a:rPr lang="en-US" sz="1050" dirty="0"/>
              <a:t>In July 2023, the World Bank published the study </a:t>
            </a:r>
            <a:r>
              <a:rPr lang="en-US" sz="1050" dirty="0">
                <a:hlinkClick r:id="rId4"/>
              </a:rPr>
              <a:t>“</a:t>
            </a:r>
            <a:r>
              <a:rPr lang="en-US" sz="1050" dirty="0">
                <a:solidFill>
                  <a:srgbClr val="787878"/>
                </a:solidFill>
                <a:hlinkClick r:id="rId4"/>
              </a:rPr>
              <a:t>Is the Magic Happening</a:t>
            </a:r>
            <a:r>
              <a:rPr lang="en-US" sz="1050" dirty="0">
                <a:hlinkClick r:id="rId4"/>
              </a:rPr>
              <a:t>?</a:t>
            </a:r>
            <a:r>
              <a:rPr lang="en-US" sz="1050" dirty="0"/>
              <a:t>“ (document No. 10529), where it analyzes 23 studies of the </a:t>
            </a:r>
            <a:r>
              <a:rPr lang="en-US" sz="1050"/>
              <a:t>multiplier effect, </a:t>
            </a:r>
            <a:r>
              <a:rPr lang="en-US" sz="1050" dirty="0"/>
              <a:t>and states that estimating the multiplier effects from the flow of economic value (generating additional value from each dollar “paid”) represents a new way to assess the impact on communities.</a:t>
            </a:r>
            <a:endParaRPr lang="en-US" sz="1050" noProof="0" dirty="0"/>
          </a:p>
        </p:txBody>
      </p:sp>
      <p:sp>
        <p:nvSpPr>
          <p:cNvPr id="16" name="Text Placeholder 15">
            <a:extLst>
              <a:ext uri="{FF2B5EF4-FFF2-40B4-BE49-F238E27FC236}">
                <a16:creationId xmlns:a16="http://schemas.microsoft.com/office/drawing/2014/main" id="{088A8E82-3430-2FB2-ADD9-BF9CC40BC237}"/>
              </a:ext>
            </a:extLst>
          </p:cNvPr>
          <p:cNvSpPr>
            <a:spLocks noGrp="1"/>
          </p:cNvSpPr>
          <p:nvPr>
            <p:ph type="body" sz="quarter" idx="26"/>
          </p:nvPr>
        </p:nvSpPr>
        <p:spPr>
          <a:xfrm>
            <a:off x="647699" y="2611407"/>
            <a:ext cx="6210302" cy="1316340"/>
          </a:xfrm>
        </p:spPr>
        <p:txBody>
          <a:bodyPr anchor="t"/>
          <a:lstStyle/>
          <a:p>
            <a:r>
              <a:rPr>
                <a:solidFill>
                  <a:srgbClr val="0072CE"/>
                </a:solidFill>
                <a:latin typeface="+mn-lt"/>
                <a:ea typeface="+mn-ea"/>
                <a:cs typeface="+mn-cs"/>
              </a:rPr>
              <a:t>Lidl is publishing its fourth edition of its Socio-Economic Study in 2025. In the 2024 financial year, Lidl distributed the real economic value to 77 Slovak districts and directed to regions outside Bratislava the economic value higher by EUR 40 million than in the previous year, 2023</a:t>
            </a:r>
            <a:r>
              <a:rPr noProof="0">
                <a:solidFill>
                  <a:srgbClr val="0072CE"/>
                </a:solidFill>
                <a:latin typeface="+mn-lt"/>
                <a:ea typeface="+mn-ea"/>
                <a:cs typeface="+mn-cs"/>
              </a:rPr>
              <a:t>.</a:t>
            </a:r>
            <a:endParaRPr noProof="0" dirty="0"/>
          </a:p>
        </p:txBody>
      </p:sp>
      <p:sp>
        <p:nvSpPr>
          <p:cNvPr id="4" name="Text Placeholder 5">
            <a:extLst>
              <a:ext uri="{FF2B5EF4-FFF2-40B4-BE49-F238E27FC236}">
                <a16:creationId xmlns:a16="http://schemas.microsoft.com/office/drawing/2014/main" id="{ACBBB055-351A-087E-FADA-7AE46CCA69E3}"/>
              </a:ext>
            </a:extLst>
          </p:cNvPr>
          <p:cNvSpPr txBox="1">
            <a:spLocks/>
          </p:cNvSpPr>
          <p:nvPr/>
        </p:nvSpPr>
        <p:spPr>
          <a:xfrm>
            <a:off x="647698" y="9756729"/>
            <a:ext cx="6623050" cy="341427"/>
          </a:xfrm>
          <a:prstGeom prst="rect">
            <a:avLst/>
          </a:prstGeom>
        </p:spPr>
        <p:txBody>
          <a:bodyPr vert="horz" lIns="0" tIns="36000" rIns="0" bIns="36000" numCol="1" spcCol="288000" rtlCol="0">
            <a:noAutofit/>
          </a:bodyPr>
          <a:lstStyle>
            <a:lvl1pPr marL="0" indent="0" algn="l" defTabSz="755934" rtl="0" eaLnBrk="1" latinLnBrk="0" hangingPunct="1">
              <a:lnSpc>
                <a:spcPct val="100000"/>
              </a:lnSpc>
              <a:spcBef>
                <a:spcPts val="827"/>
              </a:spcBef>
              <a:buFont typeface="Arial" panose="020B0604020202020204" pitchFamily="34" charset="0"/>
              <a:buNone/>
              <a:defRPr sz="100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800" baseline="30000">
                <a:solidFill>
                  <a:schemeClr val="tx1">
                    <a:lumMod val="60000"/>
                    <a:lumOff val="40000"/>
                  </a:schemeClr>
                </a:solidFill>
              </a:rPr>
              <a:t>*</a:t>
            </a:r>
            <a:r>
              <a:rPr lang="en-US" sz="800" baseline="30000">
                <a:solidFill>
                  <a:schemeClr val="tx1">
                    <a:lumMod val="40000"/>
                    <a:lumOff val="60000"/>
                  </a:schemeClr>
                </a:solidFill>
              </a:rPr>
              <a:t>    </a:t>
            </a:r>
            <a:r>
              <a:rPr lang="en-US" sz="800">
                <a:solidFill>
                  <a:schemeClr val="tx1">
                    <a:lumMod val="40000"/>
                    <a:lumOff val="60000"/>
                  </a:schemeClr>
                </a:solidFill>
                <a:hlinkClick r:id="rId5"/>
              </a:rPr>
              <a:t>Regional productivity growth in the EU: An assessment of recent developments</a:t>
            </a:r>
            <a:r>
              <a:rPr lang="en-US" sz="800">
                <a:solidFill>
                  <a:schemeClr val="tx1">
                    <a:lumMod val="60000"/>
                    <a:lumOff val="40000"/>
                  </a:schemeClr>
                </a:solidFill>
              </a:rPr>
              <a:t>, 2023</a:t>
            </a:r>
          </a:p>
          <a:p>
            <a:pPr>
              <a:spcBef>
                <a:spcPts val="0"/>
              </a:spcBef>
            </a:pPr>
            <a:r>
              <a:rPr lang="en-US" sz="800">
                <a:solidFill>
                  <a:schemeClr val="tx1">
                    <a:lumMod val="60000"/>
                    <a:lumOff val="40000"/>
                  </a:schemeClr>
                </a:solidFill>
              </a:rPr>
              <a:t>** The </a:t>
            </a:r>
            <a:r>
              <a:rPr lang="en-US" sz="800" dirty="0">
                <a:solidFill>
                  <a:schemeClr val="tx1">
                    <a:lumMod val="60000"/>
                    <a:lumOff val="40000"/>
                  </a:schemeClr>
                </a:solidFill>
              </a:rPr>
              <a:t>retail sector (</a:t>
            </a:r>
            <a:r>
              <a:rPr lang="en-US" sz="800" dirty="0" err="1">
                <a:solidFill>
                  <a:schemeClr val="tx1">
                    <a:lumMod val="60000"/>
                    <a:lumOff val="40000"/>
                  </a:schemeClr>
                </a:solidFill>
              </a:rPr>
              <a:t>ISIC-Rev.4</a:t>
            </a:r>
            <a:r>
              <a:rPr lang="en-US" sz="800" dirty="0">
                <a:solidFill>
                  <a:schemeClr val="tx1">
                    <a:lumMod val="60000"/>
                    <a:lumOff val="40000"/>
                  </a:schemeClr>
                </a:solidFill>
              </a:rPr>
              <a:t>) has the second highest number of workers in Slovakia according </a:t>
            </a:r>
            <a:r>
              <a:rPr lang="en-US" sz="800">
                <a:solidFill>
                  <a:schemeClr val="tx1">
                    <a:lumMod val="60000"/>
                    <a:lumOff val="40000"/>
                  </a:schemeClr>
                </a:solidFill>
              </a:rPr>
              <a:t>to </a:t>
            </a:r>
            <a:r>
              <a:rPr lang="en-US" sz="800">
                <a:solidFill>
                  <a:schemeClr val="tx1">
                    <a:lumMod val="40000"/>
                    <a:lumOff val="60000"/>
                  </a:schemeClr>
                </a:solidFill>
                <a:hlinkClick r:id="rId6"/>
              </a:rPr>
              <a:t>ILO Statistics</a:t>
            </a:r>
            <a:r>
              <a:rPr lang="en-US" sz="800">
                <a:solidFill>
                  <a:schemeClr val="tx1">
                    <a:lumMod val="60000"/>
                    <a:lumOff val="40000"/>
                  </a:schemeClr>
                </a:solidFill>
              </a:rPr>
              <a:t>; therefore, </a:t>
            </a:r>
            <a:r>
              <a:rPr lang="en-US" sz="800" dirty="0">
                <a:solidFill>
                  <a:schemeClr val="tx1">
                    <a:lumMod val="60000"/>
                    <a:lumOff val="40000"/>
                  </a:schemeClr>
                </a:solidFill>
              </a:rPr>
              <a:t>we have chosen a higher share </a:t>
            </a:r>
            <a:r>
              <a:rPr lang="en-US" sz="800">
                <a:solidFill>
                  <a:schemeClr val="tx1">
                    <a:lumMod val="60000"/>
                    <a:lumOff val="40000"/>
                  </a:schemeClr>
                </a:solidFill>
              </a:rPr>
              <a:t>of labor.</a:t>
            </a:r>
            <a:endParaRPr lang="en-US" sz="800" dirty="0">
              <a:solidFill>
                <a:schemeClr val="tx1">
                  <a:lumMod val="60000"/>
                  <a:lumOff val="40000"/>
                </a:schemeClr>
              </a:solidFill>
            </a:endParaRPr>
          </a:p>
        </p:txBody>
      </p:sp>
      <p:sp>
        <p:nvSpPr>
          <p:cNvPr id="5" name="Slide Number Placeholder 3">
            <a:extLst>
              <a:ext uri="{FF2B5EF4-FFF2-40B4-BE49-F238E27FC236}">
                <a16:creationId xmlns:a16="http://schemas.microsoft.com/office/drawing/2014/main" id="{8100BFFA-B0B4-152C-AC43-3083CA0D7C56}"/>
              </a:ext>
            </a:extLst>
          </p:cNvPr>
          <p:cNvSpPr>
            <a:spLocks noGrp="1"/>
          </p:cNvSpPr>
          <p:nvPr>
            <p:ph type="sldNum" sz="quarter" idx="12"/>
          </p:nvPr>
        </p:nvSpPr>
        <p:spPr>
          <a:xfrm>
            <a:off x="6459202" y="10309829"/>
            <a:ext cx="558047" cy="126810"/>
          </a:xfrm>
        </p:spPr>
        <p:txBody>
          <a:bodyPr/>
          <a:lstStyle/>
          <a:p>
            <a:fld id="{721C06D9-4617-44B0-8711-1EF1C439A609}" type="slidenum">
              <a:rPr lang="en-US" sz="500" smtClean="0"/>
              <a:pPr/>
              <a:t>3</a:t>
            </a:fld>
            <a:endParaRPr lang="en-US" sz="500" dirty="0"/>
          </a:p>
        </p:txBody>
      </p:sp>
      <p:sp>
        <p:nvSpPr>
          <p:cNvPr id="8" name="Footer Placeholder 1">
            <a:extLst>
              <a:ext uri="{FF2B5EF4-FFF2-40B4-BE49-F238E27FC236}">
                <a16:creationId xmlns:a16="http://schemas.microsoft.com/office/drawing/2014/main" id="{7B4EEC69-4E83-7E90-A6B3-9785E07FB116}"/>
              </a:ext>
            </a:extLst>
          </p:cNvPr>
          <p:cNvSpPr>
            <a:spLocks noGrp="1"/>
          </p:cNvSpPr>
          <p:nvPr>
            <p:ph type="ftr" sz="quarter" idx="11"/>
          </p:nvPr>
        </p:nvSpPr>
        <p:spPr>
          <a:xfrm>
            <a:off x="647698" y="10309829"/>
            <a:ext cx="3009900" cy="126810"/>
          </a:xfrm>
        </p:spPr>
        <p:txBody>
          <a:bodyPr/>
          <a:lstStyle/>
          <a:p>
            <a:r>
              <a:rPr lang="en-US" sz="500" dirty="0"/>
              <a:t>The Socio−Economic Study for Lidl </a:t>
            </a:r>
            <a:r>
              <a:rPr lang="en-US" sz="500" dirty="0" err="1"/>
              <a:t>Slovenská</a:t>
            </a:r>
            <a:r>
              <a:rPr lang="en-US" sz="500" dirty="0"/>
              <a:t> </a:t>
            </a:r>
            <a:r>
              <a:rPr lang="en-US" sz="500" dirty="0" err="1"/>
              <a:t>republika</a:t>
            </a:r>
            <a:r>
              <a:rPr lang="en-US" sz="500" dirty="0"/>
              <a:t>, </a:t>
            </a:r>
            <a:r>
              <a:rPr lang="en-US" sz="500" dirty="0" err="1"/>
              <a:t>s.r.o</a:t>
            </a:r>
            <a:r>
              <a:rPr lang="en-US" sz="500" dirty="0"/>
              <a:t>.</a:t>
            </a:r>
          </a:p>
        </p:txBody>
      </p:sp>
      <p:pic>
        <p:nvPicPr>
          <p:cNvPr id="13" name="Picture Placeholder 12" descr="A person planting a plant in the dirt&#10;&#10;AI-generated content may be incorrect.">
            <a:extLst>
              <a:ext uri="{FF2B5EF4-FFF2-40B4-BE49-F238E27FC236}">
                <a16:creationId xmlns:a16="http://schemas.microsoft.com/office/drawing/2014/main" id="{1DC0139D-5CE9-3E3A-5893-990BEDFA2CCE}"/>
              </a:ext>
            </a:extLst>
          </p:cNvPr>
          <p:cNvPicPr>
            <a:picLocks noGrp="1" noChangeAspect="1"/>
          </p:cNvPicPr>
          <p:nvPr>
            <p:ph type="pic" sz="quarter" idx="25"/>
          </p:nvPr>
        </p:nvPicPr>
        <p:blipFill>
          <a:blip r:embed="rId7">
            <a:extLst>
              <a:ext uri="{28A0092B-C50C-407E-A947-70E740481C1C}">
                <a14:useLocalDpi xmlns:a14="http://schemas.microsoft.com/office/drawing/2010/main" val="0"/>
              </a:ext>
            </a:extLst>
          </a:blip>
          <a:srcRect t="35119" b="27019"/>
          <a:stretch>
            <a:fillRect/>
          </a:stretch>
        </p:blipFill>
        <p:spPr>
          <a:xfrm>
            <a:off x="-1" y="0"/>
            <a:ext cx="7559675" cy="1908000"/>
          </a:xfrm>
        </p:spPr>
      </p:pic>
    </p:spTree>
    <p:extLst>
      <p:ext uri="{BB962C8B-B14F-4D97-AF65-F5344CB8AC3E}">
        <p14:creationId xmlns:p14="http://schemas.microsoft.com/office/powerpoint/2010/main" val="120868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F3CF7-FBD5-4DA2-2251-F6C1FD735EC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D07724-2786-DCBC-3CEB-BE51A914CA7C}"/>
              </a:ext>
            </a:extLst>
          </p:cNvPr>
          <p:cNvSpPr>
            <a:spLocks noGrp="1"/>
          </p:cNvSpPr>
          <p:nvPr>
            <p:ph type="title"/>
          </p:nvPr>
        </p:nvSpPr>
        <p:spPr>
          <a:xfrm>
            <a:off x="647700" y="2280458"/>
            <a:ext cx="6264275" cy="360000"/>
          </a:xfrm>
        </p:spPr>
        <p:txBody>
          <a:bodyPr/>
          <a:lstStyle/>
          <a:p>
            <a:r>
              <a:rPr lang="en-US" noProof="1"/>
              <a:t>Introduction (continued)</a:t>
            </a:r>
          </a:p>
        </p:txBody>
      </p:sp>
      <p:sp>
        <p:nvSpPr>
          <p:cNvPr id="7" name="Content Placeholder 6">
            <a:extLst>
              <a:ext uri="{FF2B5EF4-FFF2-40B4-BE49-F238E27FC236}">
                <a16:creationId xmlns:a16="http://schemas.microsoft.com/office/drawing/2014/main" id="{90F86BBE-67E1-3384-2C08-C63DA000D608}"/>
              </a:ext>
            </a:extLst>
          </p:cNvPr>
          <p:cNvSpPr>
            <a:spLocks noGrp="1"/>
          </p:cNvSpPr>
          <p:nvPr>
            <p:ph idx="1"/>
          </p:nvPr>
        </p:nvSpPr>
        <p:spPr>
          <a:xfrm>
            <a:off x="647700" y="2770163"/>
            <a:ext cx="6349001" cy="7176919"/>
          </a:xfrm>
        </p:spPr>
        <p:txBody>
          <a:bodyPr/>
          <a:lstStyle/>
          <a:p>
            <a:pPr>
              <a:spcBef>
                <a:spcPts val="200"/>
              </a:spcBef>
              <a:spcAft>
                <a:spcPts val="200"/>
              </a:spcAft>
            </a:pPr>
            <a:r>
              <a:rPr lang="en-US" sz="1050" noProof="1"/>
              <a:t>The World Bank study focuses on cash transfers from the development programs to local economies in the less developed countries and tracks the multiplier effects on the target, as well as  on other communities. The effects vary depending on the program and the country. The study offers several multipliers at the level of 1.5 (1 dollar generates additional 50 cents – Livelihood Empowerment Against Poverty, Local Income Multiplier in Ghana).</a:t>
            </a:r>
          </a:p>
          <a:p>
            <a:pPr>
              <a:spcBef>
                <a:spcPts val="200"/>
              </a:spcBef>
              <a:spcAft>
                <a:spcPts val="200"/>
              </a:spcAft>
            </a:pPr>
            <a:r>
              <a:rPr lang="en-US" sz="1050" noProof="1"/>
              <a:t>The results of the Socio-Economic Study are more conveniently compared with the multiplier for the retail sector. </a:t>
            </a:r>
            <a:r>
              <a:rPr lang="en-US" sz="1050" noProof="1">
                <a:solidFill>
                  <a:srgbClr val="787878"/>
                </a:solidFill>
                <a:hlinkClick r:id="rId2"/>
              </a:rPr>
              <a:t>The US Bureau of Economic Analysis </a:t>
            </a:r>
            <a:r>
              <a:rPr lang="en-US" sz="1050" noProof="1"/>
              <a:t>presents the “</a:t>
            </a:r>
            <a:r>
              <a:rPr lang="en-US" sz="1050" noProof="1">
                <a:solidFill>
                  <a:srgbClr val="787878"/>
                </a:solidFill>
                <a:hlinkClick r:id="rId2"/>
              </a:rPr>
              <a:t>Input-Output Accounts Data</a:t>
            </a:r>
            <a:r>
              <a:rPr lang="en-US" sz="1050" noProof="1"/>
              <a:t>“ statistics, which is an expression of the multiplier effects in the US economy. For 2023, the figure of 1.62 is available for retail. The figure can be interpreted in two ways:</a:t>
            </a:r>
          </a:p>
          <a:p>
            <a:pPr marL="171450" indent="-171450">
              <a:spcBef>
                <a:spcPts val="200"/>
              </a:spcBef>
              <a:spcAft>
                <a:spcPts val="200"/>
              </a:spcAft>
              <a:buFont typeface="Arial" panose="020B0604020202020204" pitchFamily="34" charset="0"/>
              <a:buChar char="•"/>
            </a:pPr>
            <a:r>
              <a:rPr lang="en-US" sz="1050" noProof="1"/>
              <a:t>An increase in activity corresponding to the economic value of </a:t>
            </a:r>
            <a:r>
              <a:rPr lang="en-US" sz="1050" b="1" noProof="1"/>
              <a:t>one dollar</a:t>
            </a:r>
            <a:r>
              <a:rPr lang="en-US" sz="1050" noProof="1"/>
              <a:t> will increase the value of support services by </a:t>
            </a:r>
            <a:r>
              <a:rPr lang="en-US" sz="1050" b="1" noProof="1"/>
              <a:t>62 cents</a:t>
            </a:r>
            <a:r>
              <a:rPr lang="en-US" sz="1050" noProof="1"/>
              <a:t> (one dollar generates 62 cents).</a:t>
            </a:r>
          </a:p>
          <a:p>
            <a:pPr marL="171450" indent="-171450">
              <a:spcBef>
                <a:spcPts val="200"/>
              </a:spcBef>
              <a:spcAft>
                <a:spcPts val="200"/>
              </a:spcAft>
              <a:buFont typeface="Arial" panose="020B0604020202020204" pitchFamily="34" charset="0"/>
              <a:buChar char="•"/>
            </a:pPr>
            <a:r>
              <a:rPr lang="en-US" sz="1050" b="1" noProof="1"/>
              <a:t>A one dollar</a:t>
            </a:r>
            <a:r>
              <a:rPr lang="en-US" sz="1050" noProof="1"/>
              <a:t> increase in the retail sector will cause an increase of </a:t>
            </a:r>
            <a:r>
              <a:rPr lang="en-US" sz="1050" b="1" noProof="1"/>
              <a:t>1 dollar 62 cents</a:t>
            </a:r>
            <a:r>
              <a:rPr lang="en-US" sz="1050" noProof="1"/>
              <a:t> in the economy as a whole.</a:t>
            </a:r>
          </a:p>
          <a:p>
            <a:pPr marL="171450" indent="-171450">
              <a:spcBef>
                <a:spcPts val="200"/>
              </a:spcBef>
              <a:spcAft>
                <a:spcPts val="200"/>
              </a:spcAft>
              <a:buFont typeface="Arial" panose="020B0604020202020204" pitchFamily="34" charset="0"/>
              <a:buChar char="•"/>
            </a:pPr>
            <a:endParaRPr lang="en-US" sz="1050" noProof="1"/>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marL="171450" indent="-171450">
              <a:spcBef>
                <a:spcPts val="200"/>
              </a:spcBef>
              <a:spcAft>
                <a:spcPts val="200"/>
              </a:spcAft>
              <a:buFont typeface="Arial" panose="020B0604020202020204" pitchFamily="34" charset="0"/>
              <a:buChar char="•"/>
            </a:pPr>
            <a:endParaRPr lang="en-US" sz="1050" noProof="1">
              <a:solidFill>
                <a:srgbClr val="787878"/>
              </a:solidFill>
            </a:endParaRPr>
          </a:p>
          <a:p>
            <a:pPr>
              <a:spcBef>
                <a:spcPts val="200"/>
              </a:spcBef>
              <a:spcAft>
                <a:spcPts val="200"/>
              </a:spcAft>
            </a:pPr>
            <a:r>
              <a:rPr lang="en-US" sz="1050" noProof="1"/>
              <a:t>The table provides an overview of the sectors of the economy that are affected by retail. </a:t>
            </a:r>
          </a:p>
          <a:p>
            <a:pPr>
              <a:spcBef>
                <a:spcPts val="200"/>
              </a:spcBef>
              <a:spcAft>
                <a:spcPts val="200"/>
              </a:spcAft>
            </a:pPr>
            <a:r>
              <a:rPr lang="en-US" sz="1050" noProof="1"/>
              <a:t>The overview in the table is a depiction of the relationships between sectors in the US economy. </a:t>
            </a:r>
          </a:p>
          <a:p>
            <a:pPr>
              <a:spcBef>
                <a:spcPts val="200"/>
              </a:spcBef>
              <a:spcAft>
                <a:spcPts val="200"/>
              </a:spcAft>
            </a:pPr>
            <a:r>
              <a:rPr lang="en-US" sz="1050" noProof="1"/>
              <a:t>In the Socio-Economic Study, Lidl’s multiplier is composed not only of partial effects of various sectors of the economy (Lidl’s suppliers), but similarly, as follows from the content of the World Bank study, the Lidl’s social programs (gifts, employee benefits) have also been taken into account. </a:t>
            </a:r>
          </a:p>
          <a:p>
            <a:pPr>
              <a:spcBef>
                <a:spcPts val="200"/>
              </a:spcBef>
              <a:spcAft>
                <a:spcPts val="200"/>
              </a:spcAft>
            </a:pPr>
            <a:r>
              <a:rPr lang="en-US" sz="1050" noProof="1"/>
              <a:t>The comparisons referred to in the introductory chapter can be summarized as follows:</a:t>
            </a:r>
          </a:p>
          <a:p>
            <a:pPr>
              <a:spcBef>
                <a:spcPts val="200"/>
              </a:spcBef>
              <a:spcAft>
                <a:spcPts val="200"/>
              </a:spcAft>
            </a:pPr>
            <a:endParaRPr lang="en-US" sz="1050" noProof="1"/>
          </a:p>
          <a:p>
            <a:pPr>
              <a:spcBef>
                <a:spcPts val="200"/>
              </a:spcBef>
              <a:spcAft>
                <a:spcPts val="200"/>
              </a:spcAft>
            </a:pPr>
            <a:r>
              <a:rPr lang="en-US" sz="1050" b="1" noProof="1">
                <a:solidFill>
                  <a:srgbClr val="787878"/>
                </a:solidFill>
              </a:rPr>
              <a:t>	</a:t>
            </a:r>
            <a:r>
              <a:rPr lang="en-US" sz="1050" b="1" noProof="1"/>
              <a:t>MFP in Slovakia</a:t>
            </a:r>
            <a:r>
              <a:rPr lang="en-US" sz="1050" noProof="1"/>
              <a:t>: The added value from</a:t>
            </a:r>
            <a:r>
              <a:rPr lang="en-US" sz="1050" noProof="1">
                <a:solidFill>
                  <a:srgbClr val="787878"/>
                </a:solidFill>
              </a:rPr>
              <a:t>	</a:t>
            </a:r>
            <a:r>
              <a:rPr lang="en-US" sz="1050" b="1" noProof="1">
                <a:solidFill>
                  <a:schemeClr val="accent1"/>
                </a:solidFill>
              </a:rPr>
              <a:t>1 EUR </a:t>
            </a:r>
            <a:r>
              <a:rPr lang="en-US" sz="1050" noProof="1"/>
              <a:t>of growth in retail is</a:t>
            </a:r>
            <a:r>
              <a:rPr lang="en-US" sz="1050" noProof="1">
                <a:solidFill>
                  <a:srgbClr val="787878"/>
                </a:solidFill>
              </a:rPr>
              <a:t> </a:t>
            </a:r>
            <a:r>
              <a:rPr lang="en-US" sz="1050" b="1" noProof="1">
                <a:solidFill>
                  <a:schemeClr val="accent1"/>
                </a:solidFill>
              </a:rPr>
              <a:t>36 cents.</a:t>
            </a:r>
          </a:p>
          <a:p>
            <a:pPr>
              <a:spcBef>
                <a:spcPts val="200"/>
              </a:spcBef>
              <a:spcAft>
                <a:spcPts val="200"/>
              </a:spcAft>
            </a:pPr>
            <a:r>
              <a:rPr lang="en-US" sz="1050" noProof="1">
                <a:solidFill>
                  <a:srgbClr val="787878"/>
                </a:solidFill>
              </a:rPr>
              <a:t>	</a:t>
            </a:r>
            <a:r>
              <a:rPr lang="en-US" sz="1050" b="1" noProof="1"/>
              <a:t>USA</a:t>
            </a:r>
            <a:r>
              <a:rPr lang="en-US" sz="1050" noProof="1"/>
              <a:t>: Every </a:t>
            </a:r>
            <a:r>
              <a:rPr lang="en-US" sz="1050" b="1" noProof="1">
                <a:solidFill>
                  <a:schemeClr val="accent1"/>
                </a:solidFill>
              </a:rPr>
              <a:t>1 dollar </a:t>
            </a:r>
            <a:r>
              <a:rPr lang="en-US" sz="1050" noProof="1"/>
              <a:t>of increase in retail 	activity has the potential to generate 	additional </a:t>
            </a:r>
            <a:r>
              <a:rPr lang="en-US" sz="1050" b="1" noProof="1">
                <a:solidFill>
                  <a:schemeClr val="accent1"/>
                </a:solidFill>
              </a:rPr>
              <a:t>62 cents.</a:t>
            </a:r>
          </a:p>
          <a:p>
            <a:pPr>
              <a:spcBef>
                <a:spcPts val="200"/>
              </a:spcBef>
              <a:spcAft>
                <a:spcPts val="200"/>
              </a:spcAft>
            </a:pPr>
            <a:r>
              <a:rPr lang="en-US" sz="1050" noProof="1"/>
              <a:t>The induced economic value for Lidl for 2021, 2022 and 2023 was estimated at </a:t>
            </a:r>
            <a:r>
              <a:rPr lang="en-US" sz="1050" b="1" noProof="1">
                <a:solidFill>
                  <a:schemeClr val="accent1"/>
                </a:solidFill>
              </a:rPr>
              <a:t>57 to 58 </a:t>
            </a:r>
            <a:r>
              <a:rPr lang="en-US" sz="1050" noProof="1"/>
              <a:t>cents.</a:t>
            </a:r>
          </a:p>
          <a:p>
            <a:pPr>
              <a:spcBef>
                <a:spcPts val="200"/>
              </a:spcBef>
              <a:spcAft>
                <a:spcPts val="200"/>
              </a:spcAft>
            </a:pPr>
            <a:endParaRPr lang="en-US" sz="1050" noProof="1">
              <a:solidFill>
                <a:srgbClr val="787878"/>
              </a:solidFill>
            </a:endParaRPr>
          </a:p>
          <a:p>
            <a:pPr>
              <a:spcBef>
                <a:spcPts val="200"/>
              </a:spcBef>
              <a:spcAft>
                <a:spcPts val="200"/>
              </a:spcAft>
            </a:pPr>
            <a:r>
              <a:rPr lang="en-US" sz="1050" noProof="1"/>
              <a:t>A difference between MFP in Slovakia and in the USA means that, in Slovakia, we need more capital investments and hours worked to achieve the same multiplier effect. The same also applies when comparing the Slovak multiplier effect with the Lidl effect:</a:t>
            </a:r>
          </a:p>
          <a:p>
            <a:pPr marL="171450" indent="-171450">
              <a:spcBef>
                <a:spcPts val="200"/>
              </a:spcBef>
              <a:spcAft>
                <a:spcPts val="200"/>
              </a:spcAft>
              <a:buFont typeface="Arial" panose="020B0604020202020204" pitchFamily="34" charset="0"/>
              <a:buChar char="•"/>
            </a:pPr>
            <a:r>
              <a:rPr lang="en-US" sz="1050" noProof="1"/>
              <a:t>In the Slovak economy, it is necessary to spend more capital and working time to achieve the same effect as Lidl achieves – Lidl is more efficient.</a:t>
            </a:r>
          </a:p>
          <a:p>
            <a:pPr marL="171450" indent="-171450">
              <a:spcBef>
                <a:spcPts val="200"/>
              </a:spcBef>
              <a:spcAft>
                <a:spcPts val="200"/>
              </a:spcAft>
              <a:buFont typeface="Arial" panose="020B0604020202020204" pitchFamily="34" charset="0"/>
              <a:buChar char="•"/>
            </a:pPr>
            <a:r>
              <a:rPr lang="en-US" sz="1050" noProof="1"/>
              <a:t>Lidl builds the functional business relationships across sectors of the Slovak economy in order to be able to secure its activities. These connections can be characterized by higher interconnectedness (involving a larger number of actors in the value chain), higher added value created (e.g. acquisition of additional skills) or higher efficiency compared to cross-sectoral relationships in the Slovak economy.</a:t>
            </a:r>
          </a:p>
        </p:txBody>
      </p:sp>
      <p:pic>
        <p:nvPicPr>
          <p:cNvPr id="10" name="Picture Placeholder 9" descr="Raspberries at a farmer's market">
            <a:extLst>
              <a:ext uri="{FF2B5EF4-FFF2-40B4-BE49-F238E27FC236}">
                <a16:creationId xmlns:a16="http://schemas.microsoft.com/office/drawing/2014/main" id="{CDA3B41A-B699-C088-929D-51F34D6E0DDB}"/>
              </a:ext>
            </a:extLst>
          </p:cNvPr>
          <p:cNvPicPr>
            <a:picLocks noGrp="1" noChangeAspect="1"/>
          </p:cNvPicPr>
          <p:nvPr>
            <p:ph type="pic" sz="quarter" idx="25"/>
          </p:nvPr>
        </p:nvPicPr>
        <p:blipFill>
          <a:blip r:embed="rId3">
            <a:extLst>
              <a:ext uri="{28A0092B-C50C-407E-A947-70E740481C1C}">
                <a14:useLocalDpi xmlns:a14="http://schemas.microsoft.com/office/drawing/2010/main" val="0"/>
              </a:ext>
            </a:extLst>
          </a:blip>
          <a:srcRect t="52150" b="9926"/>
          <a:stretch>
            <a:fillRect/>
          </a:stretch>
        </p:blipFill>
        <p:spPr>
          <a:xfrm>
            <a:off x="-1" y="0"/>
            <a:ext cx="7559675" cy="1908000"/>
          </a:xfrm>
        </p:spPr>
      </p:pic>
      <p:pic>
        <p:nvPicPr>
          <p:cNvPr id="8" name="Graphic 80" descr="Coins outline">
            <a:extLst>
              <a:ext uri="{FF2B5EF4-FFF2-40B4-BE49-F238E27FC236}">
                <a16:creationId xmlns:a16="http://schemas.microsoft.com/office/drawing/2014/main" id="{BFC13AF3-FFD4-3042-23B6-3942B0263F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0250" y="5234270"/>
            <a:ext cx="583096" cy="583096"/>
          </a:xfrm>
          <a:prstGeom prst="rect">
            <a:avLst/>
          </a:prstGeom>
        </p:spPr>
      </p:pic>
      <p:pic>
        <p:nvPicPr>
          <p:cNvPr id="12" name="Picture 11">
            <a:extLst>
              <a:ext uri="{FF2B5EF4-FFF2-40B4-BE49-F238E27FC236}">
                <a16:creationId xmlns:a16="http://schemas.microsoft.com/office/drawing/2014/main" id="{23D532C3-BC30-D899-3FC7-F8FD95ED8210}"/>
              </a:ext>
            </a:extLst>
          </p:cNvPr>
          <p:cNvPicPr>
            <a:picLocks noChangeAspect="1"/>
          </p:cNvPicPr>
          <p:nvPr/>
        </p:nvPicPr>
        <p:blipFill>
          <a:blip r:embed="rId6"/>
          <a:stretch>
            <a:fillRect/>
          </a:stretch>
        </p:blipFill>
        <p:spPr>
          <a:xfrm>
            <a:off x="647698" y="6947412"/>
            <a:ext cx="3071352" cy="3181043"/>
          </a:xfrm>
          <a:prstGeom prst="rect">
            <a:avLst/>
          </a:prstGeom>
        </p:spPr>
      </p:pic>
      <p:sp>
        <p:nvSpPr>
          <p:cNvPr id="3" name="Slide Number Placeholder 3">
            <a:extLst>
              <a:ext uri="{FF2B5EF4-FFF2-40B4-BE49-F238E27FC236}">
                <a16:creationId xmlns:a16="http://schemas.microsoft.com/office/drawing/2014/main" id="{BCE36AA6-8353-9F41-CDE4-8A971C74E7D1}"/>
              </a:ext>
            </a:extLst>
          </p:cNvPr>
          <p:cNvSpPr>
            <a:spLocks noGrp="1"/>
          </p:cNvSpPr>
          <p:nvPr>
            <p:ph type="sldNum" sz="quarter" idx="12"/>
          </p:nvPr>
        </p:nvSpPr>
        <p:spPr>
          <a:xfrm>
            <a:off x="6438654" y="10309829"/>
            <a:ext cx="558047" cy="126810"/>
          </a:xfrm>
        </p:spPr>
        <p:txBody>
          <a:bodyPr/>
          <a:lstStyle/>
          <a:p>
            <a:fld id="{721C06D9-4617-44B0-8711-1EF1C439A609}" type="slidenum">
              <a:rPr lang="en-US" sz="500" noProof="1" smtClean="0"/>
              <a:pPr/>
              <a:t>4</a:t>
            </a:fld>
            <a:endParaRPr lang="en-US" sz="500" noProof="1"/>
          </a:p>
        </p:txBody>
      </p:sp>
      <p:sp>
        <p:nvSpPr>
          <p:cNvPr id="4" name="Footer Placeholder 1">
            <a:extLst>
              <a:ext uri="{FF2B5EF4-FFF2-40B4-BE49-F238E27FC236}">
                <a16:creationId xmlns:a16="http://schemas.microsoft.com/office/drawing/2014/main" id="{C3DF2BCB-20A5-5410-E6C1-68ECA5042AFA}"/>
              </a:ext>
            </a:extLst>
          </p:cNvPr>
          <p:cNvSpPr>
            <a:spLocks noGrp="1"/>
          </p:cNvSpPr>
          <p:nvPr>
            <p:ph type="ftr" sz="quarter" idx="11"/>
          </p:nvPr>
        </p:nvSpPr>
        <p:spPr>
          <a:xfrm>
            <a:off x="647698" y="10309829"/>
            <a:ext cx="3009900" cy="126810"/>
          </a:xfrm>
        </p:spPr>
        <p:txBody>
          <a:bodyPr/>
          <a:lstStyle/>
          <a:p>
            <a:r>
              <a:rPr lang="en-US" sz="500" noProof="1"/>
              <a:t>The Socio−Economic Study for Lidl Slovenská republika, s.r.o.</a:t>
            </a:r>
          </a:p>
        </p:txBody>
      </p:sp>
    </p:spTree>
    <p:extLst>
      <p:ext uri="{BB962C8B-B14F-4D97-AF65-F5344CB8AC3E}">
        <p14:creationId xmlns:p14="http://schemas.microsoft.com/office/powerpoint/2010/main" val="84048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A7F71C-6555-44D5-BBD1-9E8A05796230}"/>
              </a:ext>
            </a:extLst>
          </p:cNvPr>
          <p:cNvSpPr>
            <a:spLocks noGrp="1"/>
          </p:cNvSpPr>
          <p:nvPr>
            <p:ph type="title"/>
          </p:nvPr>
        </p:nvSpPr>
        <p:spPr>
          <a:xfrm>
            <a:off x="647698" y="2254208"/>
            <a:ext cx="6264275" cy="360000"/>
          </a:xfrm>
        </p:spPr>
        <p:txBody>
          <a:bodyPr/>
          <a:lstStyle/>
          <a:p>
            <a:r>
              <a:rPr lang="en-US"/>
              <a:t>01 Methodology</a:t>
            </a:r>
          </a:p>
        </p:txBody>
      </p:sp>
      <p:sp>
        <p:nvSpPr>
          <p:cNvPr id="7" name="Content Placeholder 6">
            <a:extLst>
              <a:ext uri="{FF2B5EF4-FFF2-40B4-BE49-F238E27FC236}">
                <a16:creationId xmlns:a16="http://schemas.microsoft.com/office/drawing/2014/main" id="{2E4B6A0D-6A38-497D-BD7D-C2B23A8BBE83}"/>
              </a:ext>
            </a:extLst>
          </p:cNvPr>
          <p:cNvSpPr>
            <a:spLocks noGrp="1"/>
          </p:cNvSpPr>
          <p:nvPr>
            <p:ph idx="1"/>
          </p:nvPr>
        </p:nvSpPr>
        <p:spPr>
          <a:xfrm>
            <a:off x="647696" y="2743200"/>
            <a:ext cx="6431197" cy="7263829"/>
          </a:xfrm>
        </p:spPr>
        <p:txBody>
          <a:bodyPr/>
          <a:lstStyle/>
          <a:p>
            <a:pPr>
              <a:spcBef>
                <a:spcPts val="200"/>
              </a:spcBef>
              <a:spcAft>
                <a:spcPts val="200"/>
              </a:spcAft>
            </a:pPr>
            <a:r>
              <a:rPr lang="en-US" sz="1050" b="1">
                <a:solidFill>
                  <a:schemeClr val="tx2"/>
                </a:solidFill>
              </a:rPr>
              <a:t>Categorisation of Economic Impacts</a:t>
            </a:r>
          </a:p>
          <a:p>
            <a:pPr>
              <a:spcBef>
                <a:spcPts val="200"/>
              </a:spcBef>
              <a:spcAft>
                <a:spcPts val="200"/>
              </a:spcAft>
            </a:pPr>
            <a:r>
              <a:rPr lang="en-US" sz="1050"/>
              <a:t>The method of categorizing the value flows in the Socio-Economic Study is based on the Stakeholder Capitalism Metrics and GRI 201-1 methodologies. The application of this approach and the division of categories between the direct and indirect economic impact was described in the methodological sections of the previous editions of the Socio-Economic Studies; no changes have been made in these areas compared to the previous periods. The methodological chapters are available on pages 5 or 6 of previous Studies published on the website </a:t>
            </a:r>
            <a:r>
              <a:rPr lang="en-US" sz="1050">
                <a:solidFill>
                  <a:srgbClr val="787878"/>
                </a:solidFill>
                <a:hlinkClick r:id="rId2"/>
              </a:rPr>
              <a:t>www.spolocenskazodpovednost.sk</a:t>
            </a:r>
            <a:r>
              <a:rPr lang="en-US" sz="1050">
                <a:solidFill>
                  <a:srgbClr val="787878"/>
                </a:solidFill>
              </a:rPr>
              <a:t>. </a:t>
            </a:r>
            <a:r>
              <a:rPr lang="en-US" sz="1050"/>
              <a:t>We analyze the methodologies discussed therein in more detail.</a:t>
            </a:r>
          </a:p>
          <a:p>
            <a:pPr>
              <a:spcBef>
                <a:spcPts val="200"/>
              </a:spcBef>
              <a:spcAft>
                <a:spcPts val="200"/>
              </a:spcAft>
            </a:pPr>
            <a:endParaRPr lang="en-US" sz="1050"/>
          </a:p>
          <a:p>
            <a:pPr>
              <a:spcBef>
                <a:spcPts val="200"/>
              </a:spcBef>
              <a:spcAft>
                <a:spcPts val="200"/>
              </a:spcAft>
            </a:pPr>
            <a:r>
              <a:rPr lang="en-US" sz="1050" b="1">
                <a:solidFill>
                  <a:schemeClr val="tx2"/>
                </a:solidFill>
              </a:rPr>
              <a:t>Leontiev Production Function </a:t>
            </a:r>
          </a:p>
          <a:p>
            <a:pPr>
              <a:spcBef>
                <a:spcPts val="200"/>
              </a:spcBef>
              <a:spcAft>
                <a:spcPts val="200"/>
              </a:spcAft>
            </a:pPr>
            <a:r>
              <a:rPr lang="en-US" sz="1050"/>
              <a:t>The economic value generated was estimated using the Leontiev production function. A more detailed description of this procedure is available in the methodological sections of previous editions of the Socio-Economic Study. The production function is also referred to as an “input-output model”, which quantifies the amount of inputs needed for a given amount of outputs or vice versa. Inputs and outputs can be as follows: </a:t>
            </a:r>
          </a:p>
          <a:p>
            <a:pPr marL="171450" indent="-171450">
              <a:spcBef>
                <a:spcPts val="200"/>
              </a:spcBef>
              <a:spcAft>
                <a:spcPts val="200"/>
              </a:spcAft>
              <a:buFont typeface="Arial" panose="020B0604020202020204" pitchFamily="34" charset="0"/>
              <a:buChar char="•"/>
            </a:pPr>
            <a:r>
              <a:rPr lang="en-US" sz="1050"/>
              <a:t>Cross-sectoral inputs:</a:t>
            </a:r>
          </a:p>
          <a:p>
            <a:pPr marL="260350" lvl="1" indent="-171450">
              <a:spcBef>
                <a:spcPts val="200"/>
              </a:spcBef>
              <a:spcAft>
                <a:spcPts val="200"/>
              </a:spcAft>
            </a:pPr>
            <a:r>
              <a:rPr lang="en-US" sz="1050"/>
              <a:t>Products or services that one sector purchases from another to produce its own output</a:t>
            </a:r>
          </a:p>
          <a:p>
            <a:pPr marL="171450" indent="-171450">
              <a:spcBef>
                <a:spcPts val="200"/>
              </a:spcBef>
              <a:spcAft>
                <a:spcPts val="200"/>
              </a:spcAft>
              <a:buFont typeface="Arial" panose="020B0604020202020204" pitchFamily="34" charset="0"/>
              <a:buChar char="•"/>
            </a:pPr>
            <a:r>
              <a:rPr lang="en-US" sz="1050"/>
              <a:t>Primary inputs:</a:t>
            </a:r>
          </a:p>
          <a:p>
            <a:pPr marL="260350" lvl="1" indent="-171450">
              <a:spcBef>
                <a:spcPts val="200"/>
              </a:spcBef>
              <a:spcAft>
                <a:spcPts val="200"/>
              </a:spcAft>
            </a:pPr>
            <a:r>
              <a:rPr lang="en-US" sz="1050"/>
              <a:t>Labor (time worked, wages)</a:t>
            </a:r>
          </a:p>
          <a:p>
            <a:pPr marL="260350" lvl="1" indent="-171450">
              <a:spcBef>
                <a:spcPts val="200"/>
              </a:spcBef>
              <a:spcAft>
                <a:spcPts val="200"/>
              </a:spcAft>
            </a:pPr>
            <a:r>
              <a:rPr lang="en-US" sz="1050"/>
              <a:t>Capital (machinery, buildings)</a:t>
            </a:r>
          </a:p>
          <a:p>
            <a:pPr marL="260350" lvl="1" indent="-171450">
              <a:spcBef>
                <a:spcPts val="200"/>
              </a:spcBef>
              <a:spcAft>
                <a:spcPts val="200"/>
              </a:spcAft>
            </a:pPr>
            <a:r>
              <a:rPr lang="en-US" sz="1050"/>
              <a:t>Natural resources (energy, water, raw materials)</a:t>
            </a:r>
          </a:p>
          <a:p>
            <a:pPr marL="171450" indent="-171450">
              <a:spcBef>
                <a:spcPts val="200"/>
              </a:spcBef>
              <a:spcAft>
                <a:spcPts val="200"/>
              </a:spcAft>
              <a:buFont typeface="Arial" panose="020B0604020202020204" pitchFamily="34" charset="0"/>
              <a:buChar char="•"/>
            </a:pPr>
            <a:r>
              <a:rPr lang="en-US" sz="1050"/>
              <a:t>Cross-sectoral outputs:</a:t>
            </a:r>
          </a:p>
          <a:p>
            <a:pPr marL="260350" lvl="1" indent="-171450">
              <a:spcBef>
                <a:spcPts val="200"/>
              </a:spcBef>
              <a:spcAft>
                <a:spcPts val="200"/>
              </a:spcAft>
            </a:pPr>
            <a:r>
              <a:rPr lang="en-US" sz="1050"/>
              <a:t>Products or services that one sector provides to other sectors as inputs</a:t>
            </a:r>
          </a:p>
          <a:p>
            <a:pPr marL="171450" indent="-171450">
              <a:spcBef>
                <a:spcPts val="200"/>
              </a:spcBef>
              <a:spcAft>
                <a:spcPts val="200"/>
              </a:spcAft>
              <a:buFont typeface="Arial" panose="020B0604020202020204" pitchFamily="34" charset="0"/>
              <a:buChar char="•"/>
            </a:pPr>
            <a:r>
              <a:rPr lang="en-US" sz="1050"/>
              <a:t>Final outputs:</a:t>
            </a:r>
          </a:p>
          <a:p>
            <a:pPr marL="260350" lvl="1" indent="-171450">
              <a:spcBef>
                <a:spcPts val="200"/>
              </a:spcBef>
              <a:spcAft>
                <a:spcPts val="200"/>
              </a:spcAft>
            </a:pPr>
            <a:r>
              <a:rPr lang="en-US" sz="1050"/>
              <a:t>Products and services</a:t>
            </a: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r>
              <a:rPr lang="en-US" sz="1050"/>
              <a:t>The above-described methodology is used to calculate the multiplier effects in the introductory table of the US Bureau of Economic Analysis, and to estimate the effect of economic value induced by Lidl - the induced value of </a:t>
            </a:r>
            <a:r>
              <a:rPr lang="en-US" sz="1050" b="1"/>
              <a:t>57 to 58 cents</a:t>
            </a:r>
            <a:r>
              <a:rPr lang="en-US" sz="1050"/>
              <a:t> by Lidl is thus methodologically completely comparable to the value of </a:t>
            </a:r>
            <a:r>
              <a:rPr lang="en-US" sz="1050" b="1"/>
              <a:t>62 cents</a:t>
            </a:r>
            <a:r>
              <a:rPr lang="en-US" sz="1050"/>
              <a:t> in the same sector in the USA. This comparison does not serve as an ambition to achieve an identical value, but to compare as to what extent the results achieved are similar (there may be differences in the efficiency, technological procedures, etc. in both countries). The method of calculating MFP in Slovakia is also a calculation of a multiplication factor, but the calculation procedures are not identical.</a:t>
            </a:r>
          </a:p>
          <a:p>
            <a:pPr>
              <a:spcBef>
                <a:spcPts val="200"/>
              </a:spcBef>
              <a:spcAft>
                <a:spcPts val="200"/>
              </a:spcAft>
            </a:pPr>
            <a:r>
              <a:rPr lang="en-US" sz="1050"/>
              <a:t>A comparison of the estimated multipliers of </a:t>
            </a:r>
            <a:r>
              <a:rPr lang="en-US" sz="1050" b="1"/>
              <a:t>36 cents</a:t>
            </a:r>
            <a:r>
              <a:rPr lang="en-US" sz="1050"/>
              <a:t> (retail in Slovakia) and </a:t>
            </a:r>
            <a:r>
              <a:rPr lang="en-US" sz="1050" b="1"/>
              <a:t>57 to 58 cents</a:t>
            </a:r>
            <a:r>
              <a:rPr lang="en-US" sz="1050"/>
              <a:t> (the value induced by Lidl in the amount of 57 to 58 cents) shows that Lidl has a higher added value than retail in Slovakia in general.</a:t>
            </a:r>
          </a:p>
          <a:p>
            <a:pPr>
              <a:spcBef>
                <a:spcPts val="200"/>
              </a:spcBef>
              <a:spcAft>
                <a:spcPts val="200"/>
              </a:spcAft>
            </a:pPr>
            <a:endParaRPr lang="en-US" sz="1050">
              <a:solidFill>
                <a:srgbClr val="787878"/>
              </a:solidFill>
            </a:endParaRPr>
          </a:p>
          <a:p>
            <a:pPr>
              <a:spcBef>
                <a:spcPts val="200"/>
              </a:spcBef>
              <a:spcAft>
                <a:spcPts val="200"/>
              </a:spcAft>
            </a:pPr>
            <a:r>
              <a:rPr lang="en-US" sz="1050" b="1">
                <a:solidFill>
                  <a:schemeClr val="tx2"/>
                </a:solidFill>
              </a:rPr>
              <a:t>Business Case Catalog</a:t>
            </a:r>
          </a:p>
          <a:p>
            <a:pPr>
              <a:spcBef>
                <a:spcPts val="200"/>
              </a:spcBef>
              <a:spcAft>
                <a:spcPts val="200"/>
              </a:spcAft>
            </a:pPr>
            <a:r>
              <a:rPr lang="en-US" sz="1050"/>
              <a:t>When tracking cost items, we primarily used records that were defined as a specific account and category from the Business Case Catalog valid for the 2024 business year.</a:t>
            </a:r>
          </a:p>
          <a:p>
            <a:pPr>
              <a:spcBef>
                <a:spcPts val="200"/>
              </a:spcBef>
              <a:spcAft>
                <a:spcPts val="200"/>
              </a:spcAft>
            </a:pPr>
            <a:endParaRPr lang="en-US" sz="1050"/>
          </a:p>
          <a:p>
            <a:pPr>
              <a:spcBef>
                <a:spcPts val="200"/>
              </a:spcBef>
              <a:spcAft>
                <a:spcPts val="200"/>
              </a:spcAft>
            </a:pPr>
            <a:r>
              <a:rPr lang="en-US" sz="1050" b="1">
                <a:solidFill>
                  <a:schemeClr val="tx2"/>
                </a:solidFill>
              </a:rPr>
              <a:t>Least Developed Districts (LDD)</a:t>
            </a:r>
          </a:p>
          <a:p>
            <a:pPr>
              <a:spcBef>
                <a:spcPts val="200"/>
              </a:spcBef>
              <a:spcAft>
                <a:spcPts val="200"/>
              </a:spcAft>
            </a:pPr>
            <a:r>
              <a:rPr lang="en-US" sz="1050"/>
              <a:t>To determine the LDD, we used the list published on 17/04/2025 prepared pursuant to the Act 336/2015 Coll. on the Support of the Least Developed Districts, and on amendments to certain acts. The Snina District was removed from the list of LDD in 2024; we do not include it in the current comparisons for 2024.</a:t>
            </a:r>
          </a:p>
          <a:p>
            <a:pPr>
              <a:spcBef>
                <a:spcPts val="200"/>
              </a:spcBef>
              <a:spcAft>
                <a:spcPts val="200"/>
              </a:spcAft>
            </a:pPr>
            <a:r>
              <a:rPr lang="en-US" sz="1050" b="1">
                <a:solidFill>
                  <a:schemeClr val="tx2"/>
                </a:solidFill>
              </a:rPr>
              <a:t>Period Monitored</a:t>
            </a:r>
          </a:p>
          <a:p>
            <a:pPr>
              <a:spcBef>
                <a:spcPts val="200"/>
              </a:spcBef>
              <a:spcAft>
                <a:spcPts val="200"/>
              </a:spcAft>
            </a:pPr>
            <a:r>
              <a:rPr lang="en-US" sz="1050"/>
              <a:t>The data collected in the Study are time-differentiated and fall into the period of the 2024 business year lasting from </a:t>
            </a:r>
            <a:r>
              <a:rPr lang="en-US" sz="1050" b="1"/>
              <a:t>March 1, 2024 to February 28, 2025</a:t>
            </a:r>
            <a:r>
              <a:rPr lang="en-US" sz="1050"/>
              <a:t>.</a:t>
            </a:r>
          </a:p>
        </p:txBody>
      </p:sp>
      <p:sp>
        <p:nvSpPr>
          <p:cNvPr id="2" name="Slide Number Placeholder 3">
            <a:extLst>
              <a:ext uri="{FF2B5EF4-FFF2-40B4-BE49-F238E27FC236}">
                <a16:creationId xmlns:a16="http://schemas.microsoft.com/office/drawing/2014/main" id="{534C7644-A85B-B04E-B0F2-0B12234F9DA6}"/>
              </a:ext>
            </a:extLst>
          </p:cNvPr>
          <p:cNvSpPr>
            <a:spLocks noGrp="1"/>
          </p:cNvSpPr>
          <p:nvPr>
            <p:ph type="sldNum" sz="quarter" idx="12"/>
          </p:nvPr>
        </p:nvSpPr>
        <p:spPr>
          <a:xfrm>
            <a:off x="6353925" y="10309829"/>
            <a:ext cx="558047" cy="126810"/>
          </a:xfrm>
        </p:spPr>
        <p:txBody>
          <a:bodyPr/>
          <a:lstStyle/>
          <a:p>
            <a:fld id="{721C06D9-4617-44B0-8711-1EF1C439A609}" type="slidenum">
              <a:rPr lang="en-US" sz="500" smtClean="0"/>
              <a:pPr/>
              <a:t>5</a:t>
            </a:fld>
            <a:endParaRPr lang="en-US" sz="500"/>
          </a:p>
        </p:txBody>
      </p:sp>
      <p:sp>
        <p:nvSpPr>
          <p:cNvPr id="3" name="Footer Placeholder 1">
            <a:extLst>
              <a:ext uri="{FF2B5EF4-FFF2-40B4-BE49-F238E27FC236}">
                <a16:creationId xmlns:a16="http://schemas.microsoft.com/office/drawing/2014/main" id="{A7D458F7-CFFE-50CE-135F-D2603F9AAE22}"/>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pic>
        <p:nvPicPr>
          <p:cNvPr id="24" name="Picture Placeholder 23" descr="A person making pasta with a machine&#10;&#10;AI-generated content may be incorrect.">
            <a:extLst>
              <a:ext uri="{FF2B5EF4-FFF2-40B4-BE49-F238E27FC236}">
                <a16:creationId xmlns:a16="http://schemas.microsoft.com/office/drawing/2014/main" id="{A38D097A-E4A1-5BFA-B332-92664A44B169}"/>
              </a:ext>
            </a:extLst>
          </p:cNvPr>
          <p:cNvPicPr>
            <a:picLocks noGrp="1" noChangeAspect="1"/>
          </p:cNvPicPr>
          <p:nvPr>
            <p:ph type="pic" sz="quarter" idx="25"/>
          </p:nvPr>
        </p:nvPicPr>
        <p:blipFill>
          <a:blip r:embed="rId3">
            <a:extLst>
              <a:ext uri="{28A0092B-C50C-407E-A947-70E740481C1C}">
                <a14:useLocalDpi xmlns:a14="http://schemas.microsoft.com/office/drawing/2010/main" val="0"/>
              </a:ext>
            </a:extLst>
          </a:blip>
          <a:srcRect t="31069" b="31069"/>
          <a:stretch>
            <a:fillRect/>
          </a:stretch>
        </p:blipFill>
        <p:spPr/>
      </p:pic>
    </p:spTree>
    <p:extLst>
      <p:ext uri="{BB962C8B-B14F-4D97-AF65-F5344CB8AC3E}">
        <p14:creationId xmlns:p14="http://schemas.microsoft.com/office/powerpoint/2010/main" val="407962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CF1B8-879A-461A-957F-995FC9D6C0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D406AA9-B294-2A11-5B2F-74081D9345F0}"/>
              </a:ext>
            </a:extLst>
          </p:cNvPr>
          <p:cNvSpPr>
            <a:spLocks noGrp="1"/>
          </p:cNvSpPr>
          <p:nvPr>
            <p:ph type="title"/>
          </p:nvPr>
        </p:nvSpPr>
        <p:spPr>
          <a:xfrm>
            <a:off x="647700" y="2285030"/>
            <a:ext cx="6264275" cy="360000"/>
          </a:xfrm>
        </p:spPr>
        <p:txBody>
          <a:bodyPr/>
          <a:lstStyle/>
          <a:p>
            <a:r>
              <a:rPr lang="en-US"/>
              <a:t>01 Methodology (continued)</a:t>
            </a:r>
          </a:p>
        </p:txBody>
      </p:sp>
      <p:sp>
        <p:nvSpPr>
          <p:cNvPr id="7" name="Content Placeholder 6">
            <a:extLst>
              <a:ext uri="{FF2B5EF4-FFF2-40B4-BE49-F238E27FC236}">
                <a16:creationId xmlns:a16="http://schemas.microsoft.com/office/drawing/2014/main" id="{07283CAE-DBAD-3CD5-0E79-6D14AB4E29B5}"/>
              </a:ext>
            </a:extLst>
          </p:cNvPr>
          <p:cNvSpPr>
            <a:spLocks noGrp="1"/>
          </p:cNvSpPr>
          <p:nvPr>
            <p:ph idx="1"/>
          </p:nvPr>
        </p:nvSpPr>
        <p:spPr>
          <a:xfrm>
            <a:off x="647698" y="2731213"/>
            <a:ext cx="6359277" cy="7578616"/>
          </a:xfrm>
        </p:spPr>
        <p:txBody>
          <a:bodyPr/>
          <a:lstStyle/>
          <a:p>
            <a:pPr>
              <a:spcBef>
                <a:spcPts val="200"/>
              </a:spcBef>
              <a:spcAft>
                <a:spcPts val="200"/>
              </a:spcAft>
            </a:pPr>
            <a:r>
              <a:rPr lang="en-US" sz="1050" b="1">
                <a:solidFill>
                  <a:schemeClr val="tx2"/>
                </a:solidFill>
              </a:rPr>
              <a:t>Methodological Differences Compared to 2023</a:t>
            </a:r>
          </a:p>
          <a:p>
            <a:pPr>
              <a:spcBef>
                <a:spcPts val="200"/>
              </a:spcBef>
              <a:spcAft>
                <a:spcPts val="200"/>
              </a:spcAft>
            </a:pPr>
            <a:r>
              <a:rPr lang="en-US" sz="1050"/>
              <a:t>The increase in the real economic value distributed to the Bratislava region from the level of 386 million in 2023 to the level of 807 million in 2024 was due to the following methodological changes:</a:t>
            </a:r>
          </a:p>
          <a:p>
            <a:pPr marL="171450" indent="-171450">
              <a:spcBef>
                <a:spcPts val="200"/>
              </a:spcBef>
              <a:spcAft>
                <a:spcPts val="200"/>
              </a:spcAft>
              <a:buFont typeface="Arial" panose="020B0604020202020204" pitchFamily="34" charset="0"/>
              <a:buChar char="•"/>
            </a:pPr>
            <a:r>
              <a:rPr lang="en-US" sz="1050"/>
              <a:t>For taxes other than local taxes, we did not report a specific seat in the previous period, only the state of the beneficiary. We have currently assigned the seat of Bratislava to all tax items (EUR 294 million).</a:t>
            </a:r>
          </a:p>
          <a:p>
            <a:pPr marL="171450" indent="-171450">
              <a:spcBef>
                <a:spcPts val="200"/>
              </a:spcBef>
              <a:spcAft>
                <a:spcPts val="200"/>
              </a:spcAft>
              <a:buFont typeface="Arial" panose="020B0604020202020204" pitchFamily="34" charset="0"/>
              <a:buChar char="•"/>
            </a:pPr>
            <a:r>
              <a:rPr lang="en-US" sz="1050"/>
              <a:t>For suppliers with more branches in Slovakia (including Bratislava), we directed the flow to the capital city in 2024 (in the previous period, a specific seat was not assigned).</a:t>
            </a:r>
          </a:p>
          <a:p>
            <a:pPr>
              <a:spcBef>
                <a:spcPts val="200"/>
              </a:spcBef>
              <a:spcAft>
                <a:spcPts val="200"/>
              </a:spcAft>
            </a:pPr>
            <a:r>
              <a:rPr lang="en-US" sz="1050"/>
              <a:t>The methodological change does not affect the monitoring and comparison of the distribution of value to regions.</a:t>
            </a:r>
          </a:p>
          <a:p>
            <a:pPr>
              <a:spcBef>
                <a:spcPts val="200"/>
              </a:spcBef>
              <a:spcAft>
                <a:spcPts val="200"/>
              </a:spcAft>
            </a:pPr>
            <a:endParaRPr lang="en-US" sz="1050"/>
          </a:p>
          <a:p>
            <a:pPr>
              <a:spcBef>
                <a:spcPts val="200"/>
              </a:spcBef>
              <a:spcAft>
                <a:spcPts val="200"/>
              </a:spcAft>
            </a:pPr>
            <a:r>
              <a:rPr lang="en-US" sz="1050" b="1">
                <a:solidFill>
                  <a:schemeClr val="tx2"/>
                </a:solidFill>
              </a:rPr>
              <a:t>Beneficiaries</a:t>
            </a:r>
          </a:p>
          <a:p>
            <a:pPr>
              <a:spcBef>
                <a:spcPts val="200"/>
              </a:spcBef>
              <a:spcAft>
                <a:spcPts val="200"/>
              </a:spcAft>
            </a:pPr>
            <a:r>
              <a:rPr lang="en-US" sz="1050"/>
              <a:t>In the Socio-Economic Study, we analyze the following basic types of stakeholders, who benefit from the economic value that Lidl distributes to Slovakia: </a:t>
            </a:r>
            <a:r>
              <a:rPr lang="en-US" sz="1050" b="1"/>
              <a:t>the private sector, the state, workers, cities, and the third sector</a:t>
            </a:r>
            <a:r>
              <a:rPr lang="en-US" sz="1050"/>
              <a:t>.</a:t>
            </a:r>
          </a:p>
          <a:p>
            <a:pPr>
              <a:spcBef>
                <a:spcPts val="200"/>
              </a:spcBef>
              <a:spcAft>
                <a:spcPts val="200"/>
              </a:spcAft>
            </a:pPr>
            <a:r>
              <a:rPr lang="en-US" sz="1050"/>
              <a:t>These beneficiaries are recipients of the real economic value from Lidl, or benefit from multiplier effects (so-called induced economic value) that occur both in </a:t>
            </a:r>
            <a:r>
              <a:rPr lang="en-US" sz="1050" b="1"/>
              <a:t>business</a:t>
            </a:r>
            <a:r>
              <a:rPr lang="en-US" sz="1050"/>
              <a:t> and in the </a:t>
            </a:r>
            <a:r>
              <a:rPr lang="en-US" sz="1050" b="1"/>
              <a:t>development projects</a:t>
            </a:r>
            <a:r>
              <a:rPr lang="en-US" sz="1050"/>
              <a:t>. </a:t>
            </a:r>
          </a:p>
          <a:p>
            <a:pPr>
              <a:spcBef>
                <a:spcPts val="200"/>
              </a:spcBef>
              <a:spcAft>
                <a:spcPts val="200"/>
              </a:spcAft>
            </a:pPr>
            <a:r>
              <a:rPr lang="en-US" sz="1050"/>
              <a:t>In </a:t>
            </a:r>
            <a:r>
              <a:rPr lang="en-US" sz="1050" b="1"/>
              <a:t>business</a:t>
            </a:r>
            <a:r>
              <a:rPr lang="en-US" sz="1050"/>
              <a:t>, these are payments for services and estimates of additional effects induced in various sectors of the economy. Lidl’s supplier structure is very diverse (especially due to the supply of services and products for Lidl’s own consumption −  services and goods to ensure the daily operations of its own organization), and Lidl’s positive effects are therefore manifested in a wide range and benefit the type of beneficiary that we refer to as the "</a:t>
            </a:r>
            <a:r>
              <a:rPr lang="en-US" sz="1050" b="1"/>
              <a:t>private sector</a:t>
            </a:r>
            <a:r>
              <a:rPr lang="en-US" sz="1050"/>
              <a:t>". For example, these are the following types of stakeholders:</a:t>
            </a: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marL="171450" indent="-171450">
              <a:spcBef>
                <a:spcPts val="200"/>
              </a:spcBef>
              <a:spcAft>
                <a:spcPts val="200"/>
              </a:spcAft>
              <a:buFont typeface="Arial" panose="020B0604020202020204" pitchFamily="34" charset="0"/>
              <a:buChar char="•"/>
            </a:pPr>
            <a:r>
              <a:rPr lang="en-US" sz="1050"/>
              <a:t>Suppliers of products and services from various sectors (e.g. education, accommodation, etc.)</a:t>
            </a:r>
          </a:p>
          <a:p>
            <a:pPr marL="171450" indent="-171450">
              <a:spcBef>
                <a:spcPts val="200"/>
              </a:spcBef>
              <a:spcAft>
                <a:spcPts val="200"/>
              </a:spcAft>
              <a:buFont typeface="Arial" panose="020B0604020202020204" pitchFamily="34" charset="0"/>
              <a:buChar char="•"/>
            </a:pPr>
            <a:r>
              <a:rPr lang="en-US" sz="1050"/>
              <a:t>Pension management companies</a:t>
            </a:r>
          </a:p>
          <a:p>
            <a:pPr marL="171450" indent="-171450">
              <a:spcBef>
                <a:spcPts val="200"/>
              </a:spcBef>
              <a:spcAft>
                <a:spcPts val="200"/>
              </a:spcAft>
              <a:buFont typeface="Arial" panose="020B0604020202020204" pitchFamily="34" charset="0"/>
              <a:buChar char="•"/>
            </a:pPr>
            <a:r>
              <a:rPr lang="en-US" sz="1050"/>
              <a:t>Private energy suppliers (ZSE Energia is considered a private sector, as a significant degree of control thereof is held by the German E.ON concern)</a:t>
            </a:r>
          </a:p>
          <a:p>
            <a:pPr>
              <a:spcBef>
                <a:spcPts val="200"/>
              </a:spcBef>
              <a:spcAft>
                <a:spcPts val="200"/>
              </a:spcAft>
            </a:pPr>
            <a:r>
              <a:rPr lang="en-US" sz="1050"/>
              <a:t>For some suppliers, the category of private sector was not applied, but the categories of Cities or State. These are the following cases:</a:t>
            </a:r>
          </a:p>
          <a:p>
            <a:pPr marL="171450" indent="-171450">
              <a:spcBef>
                <a:spcPts val="200"/>
              </a:spcBef>
              <a:spcAft>
                <a:spcPts val="200"/>
              </a:spcAft>
              <a:buFont typeface="Arial" panose="020B0604020202020204" pitchFamily="34" charset="0"/>
              <a:buChar char="•"/>
            </a:pPr>
            <a:r>
              <a:rPr lang="en-US" sz="1050" b="1"/>
              <a:t>Cities</a:t>
            </a:r>
            <a:r>
              <a:rPr lang="en-US" sz="1050"/>
              <a:t>:</a:t>
            </a:r>
          </a:p>
          <a:p>
            <a:pPr marL="260350" lvl="1" indent="-171450">
              <a:spcBef>
                <a:spcPts val="200"/>
              </a:spcBef>
              <a:spcAft>
                <a:spcPts val="200"/>
              </a:spcAft>
            </a:pPr>
            <a:r>
              <a:rPr lang="en-US" sz="1050"/>
              <a:t>Water companies</a:t>
            </a:r>
          </a:p>
          <a:p>
            <a:pPr marL="260350" lvl="1" indent="-171450">
              <a:spcBef>
                <a:spcPts val="200"/>
              </a:spcBef>
              <a:spcAft>
                <a:spcPts val="200"/>
              </a:spcAft>
            </a:pPr>
            <a:r>
              <a:rPr lang="en-US" sz="1050"/>
              <a:t>Heating plants, municipal housing companies</a:t>
            </a:r>
          </a:p>
          <a:p>
            <a:pPr marL="260350" lvl="1" indent="-171450">
              <a:spcBef>
                <a:spcPts val="200"/>
              </a:spcBef>
              <a:spcAft>
                <a:spcPts val="200"/>
              </a:spcAft>
            </a:pPr>
            <a:r>
              <a:rPr lang="en-US" sz="1050"/>
              <a:t>Transport companies</a:t>
            </a:r>
          </a:p>
          <a:p>
            <a:pPr marL="171450" indent="-171450">
              <a:spcBef>
                <a:spcPts val="200"/>
              </a:spcBef>
              <a:spcAft>
                <a:spcPts val="200"/>
              </a:spcAft>
              <a:buFont typeface="Arial" panose="020B0604020202020204" pitchFamily="34" charset="0"/>
              <a:buChar char="•"/>
            </a:pPr>
            <a:r>
              <a:rPr lang="en-US" sz="1050" b="1"/>
              <a:t>State</a:t>
            </a:r>
            <a:r>
              <a:rPr lang="en-US" sz="1050"/>
              <a:t>:</a:t>
            </a:r>
          </a:p>
          <a:p>
            <a:pPr marL="260350" lvl="1" indent="-171450">
              <a:spcBef>
                <a:spcPts val="200"/>
              </a:spcBef>
              <a:spcAft>
                <a:spcPts val="200"/>
              </a:spcAft>
            </a:pPr>
            <a:r>
              <a:rPr lang="en-US" sz="1050"/>
              <a:t>State authorities (for example, training provided by the Financial Directorate of the Slovak Republic)</a:t>
            </a:r>
          </a:p>
          <a:p>
            <a:pPr marL="260350" lvl="1" indent="-171450">
              <a:spcBef>
                <a:spcPts val="200"/>
              </a:spcBef>
              <a:spcAft>
                <a:spcPts val="200"/>
              </a:spcAft>
            </a:pPr>
            <a:r>
              <a:rPr lang="en-US" sz="1050"/>
              <a:t>Selected health facilities</a:t>
            </a:r>
          </a:p>
          <a:p>
            <a:pPr marL="260350" lvl="1" indent="-171450">
              <a:spcBef>
                <a:spcPts val="200"/>
              </a:spcBef>
              <a:spcAft>
                <a:spcPts val="200"/>
              </a:spcAft>
            </a:pPr>
            <a:r>
              <a:rPr lang="en-US" sz="1050"/>
              <a:t>National Highway Company</a:t>
            </a:r>
          </a:p>
          <a:p>
            <a:pPr>
              <a:spcBef>
                <a:spcPts val="200"/>
              </a:spcBef>
              <a:spcAft>
                <a:spcPts val="200"/>
              </a:spcAft>
            </a:pPr>
            <a:r>
              <a:rPr lang="en-US" sz="1050"/>
              <a:t>In the case of </a:t>
            </a:r>
            <a:r>
              <a:rPr lang="en-US" sz="1050" b="1"/>
              <a:t>projects aimed at developing</a:t>
            </a:r>
            <a:r>
              <a:rPr lang="en-US" sz="1050"/>
              <a:t> the quality of life, the State or Cities are in some cases also the beneficiaries of direct payments from Lidl and of the resulting positive effect:</a:t>
            </a:r>
          </a:p>
          <a:p>
            <a:pPr marL="171450" indent="-171450">
              <a:spcBef>
                <a:spcPts val="200"/>
              </a:spcBef>
              <a:spcAft>
                <a:spcPts val="200"/>
              </a:spcAft>
              <a:buFont typeface="Arial" panose="020B0604020202020204" pitchFamily="34" charset="0"/>
              <a:buChar char="•"/>
            </a:pPr>
            <a:r>
              <a:rPr lang="en-US" sz="1050"/>
              <a:t>Cities: primary schools founded by them (we also use the “Cities" category for secondary schools, although a Higher Territorial Unit is the founder there).</a:t>
            </a:r>
          </a:p>
          <a:p>
            <a:pPr marL="171450" indent="-171450">
              <a:spcBef>
                <a:spcPts val="200"/>
              </a:spcBef>
              <a:spcAft>
                <a:spcPts val="200"/>
              </a:spcAft>
              <a:buFont typeface="Arial" panose="020B0604020202020204" pitchFamily="34" charset="0"/>
              <a:buChar char="•"/>
            </a:pPr>
            <a:r>
              <a:rPr lang="en-US" sz="1050"/>
              <a:t>State: the selected health facilities</a:t>
            </a:r>
          </a:p>
          <a:p>
            <a:pPr>
              <a:spcBef>
                <a:spcPts val="200"/>
              </a:spcBef>
              <a:spcAft>
                <a:spcPts val="200"/>
              </a:spcAft>
            </a:pPr>
            <a:r>
              <a:rPr lang="en-US" sz="1050"/>
              <a:t>In other cases, the third sector is the beneficiary of Lidl’s payments and positive multiplier effects.</a:t>
            </a:r>
          </a:p>
          <a:p>
            <a:pPr>
              <a:spcBef>
                <a:spcPts val="200"/>
              </a:spcBef>
              <a:spcAft>
                <a:spcPts val="200"/>
              </a:spcAft>
            </a:pPr>
            <a:r>
              <a:rPr lang="en-US" sz="1050"/>
              <a:t>Workers are the beneficiaries of direct payments in a form of wages and various expenses for their wellbeing, health check-ups, etc. </a:t>
            </a:r>
          </a:p>
          <a:p>
            <a:pPr>
              <a:spcBef>
                <a:spcPts val="200"/>
              </a:spcBef>
              <a:spcAft>
                <a:spcPts val="200"/>
              </a:spcAft>
            </a:pPr>
            <a:r>
              <a:rPr lang="en-US" sz="1050">
                <a:solidFill>
                  <a:srgbClr val="787878"/>
                </a:solidFill>
                <a:hlinkClick r:id="rId2"/>
              </a:rPr>
              <a:t>The World Bank study </a:t>
            </a:r>
            <a:r>
              <a:rPr lang="en-US" sz="1050"/>
              <a:t>summarizes estimates of the multiplier effects of various development projects, and thus confirms the existence of "induced" positive value for communities, the third sector (not only for business). These include, for example, projects aimed at increasing resilience to poverty, supporting employment, or supporting children.</a:t>
            </a:r>
            <a:endParaRPr lang="en-US" sz="1050">
              <a:solidFill>
                <a:srgbClr val="787878"/>
              </a:solidFill>
            </a:endParaRPr>
          </a:p>
        </p:txBody>
      </p:sp>
      <p:sp>
        <p:nvSpPr>
          <p:cNvPr id="2" name="Slide Number Placeholder 3">
            <a:extLst>
              <a:ext uri="{FF2B5EF4-FFF2-40B4-BE49-F238E27FC236}">
                <a16:creationId xmlns:a16="http://schemas.microsoft.com/office/drawing/2014/main" id="{BFC569B6-561F-0070-1F9B-891E1E9B0ECF}"/>
              </a:ext>
            </a:extLst>
          </p:cNvPr>
          <p:cNvSpPr>
            <a:spLocks noGrp="1"/>
          </p:cNvSpPr>
          <p:nvPr>
            <p:ph type="sldNum" sz="quarter" idx="12"/>
          </p:nvPr>
        </p:nvSpPr>
        <p:spPr>
          <a:xfrm>
            <a:off x="6448928" y="10309829"/>
            <a:ext cx="558047" cy="126810"/>
          </a:xfrm>
        </p:spPr>
        <p:txBody>
          <a:bodyPr/>
          <a:lstStyle/>
          <a:p>
            <a:fld id="{721C06D9-4617-44B0-8711-1EF1C439A609}" type="slidenum">
              <a:rPr lang="en-US" sz="500" smtClean="0"/>
              <a:pPr/>
              <a:t>6</a:t>
            </a:fld>
            <a:endParaRPr lang="en-US" sz="500"/>
          </a:p>
        </p:txBody>
      </p:sp>
      <p:sp>
        <p:nvSpPr>
          <p:cNvPr id="3" name="Footer Placeholder 1">
            <a:extLst>
              <a:ext uri="{FF2B5EF4-FFF2-40B4-BE49-F238E27FC236}">
                <a16:creationId xmlns:a16="http://schemas.microsoft.com/office/drawing/2014/main" id="{E53FD383-F9BA-EDC3-81AB-F72A8D03A7F9}"/>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pic>
        <p:nvPicPr>
          <p:cNvPr id="15" name="Picture Placeholder 14" descr="A tractor in a field&#10;&#10;AI-generated content may be incorrect.">
            <a:extLst>
              <a:ext uri="{FF2B5EF4-FFF2-40B4-BE49-F238E27FC236}">
                <a16:creationId xmlns:a16="http://schemas.microsoft.com/office/drawing/2014/main" id="{9B9AD61D-EC2F-5FEF-DAAF-23B79EFDE9C8}"/>
              </a:ext>
            </a:extLst>
          </p:cNvPr>
          <p:cNvPicPr>
            <a:picLocks noGrp="1" noChangeAspect="1"/>
          </p:cNvPicPr>
          <p:nvPr>
            <p:ph type="pic" sz="quarter" idx="25"/>
          </p:nvPr>
        </p:nvPicPr>
        <p:blipFill>
          <a:blip r:embed="rId3">
            <a:extLst>
              <a:ext uri="{28A0092B-C50C-407E-A947-70E740481C1C}">
                <a14:useLocalDpi xmlns:a14="http://schemas.microsoft.com/office/drawing/2010/main" val="0"/>
              </a:ext>
            </a:extLst>
          </a:blip>
          <a:srcRect t="50000" b="12090"/>
          <a:stretch>
            <a:fillRect/>
          </a:stretch>
        </p:blipFill>
        <p:spPr>
          <a:xfrm>
            <a:off x="-1" y="0"/>
            <a:ext cx="7559675" cy="1908000"/>
          </a:xfrm>
        </p:spPr>
      </p:pic>
    </p:spTree>
    <p:extLst>
      <p:ext uri="{BB962C8B-B14F-4D97-AF65-F5344CB8AC3E}">
        <p14:creationId xmlns:p14="http://schemas.microsoft.com/office/powerpoint/2010/main" val="13075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8C26F-A445-4F27-8FBF-326F8BD97FFF}"/>
              </a:ext>
            </a:extLst>
          </p:cNvPr>
          <p:cNvSpPr>
            <a:spLocks noGrp="1"/>
          </p:cNvSpPr>
          <p:nvPr>
            <p:ph type="title"/>
          </p:nvPr>
        </p:nvSpPr>
        <p:spPr>
          <a:xfrm>
            <a:off x="647700" y="430212"/>
            <a:ext cx="6264275" cy="542468"/>
          </a:xfrm>
        </p:spPr>
        <p:txBody>
          <a:bodyPr/>
          <a:lstStyle/>
          <a:p>
            <a:r>
              <a:rPr lang="en-US"/>
              <a:t>02 Economic Value Generated in the Slovak Republic</a:t>
            </a:r>
          </a:p>
        </p:txBody>
      </p:sp>
      <p:sp>
        <p:nvSpPr>
          <p:cNvPr id="6" name="Text Placeholder 5">
            <a:extLst>
              <a:ext uri="{FF2B5EF4-FFF2-40B4-BE49-F238E27FC236}">
                <a16:creationId xmlns:a16="http://schemas.microsoft.com/office/drawing/2014/main" id="{EA450936-27D4-44BE-859C-2E0212D91A2E}"/>
              </a:ext>
            </a:extLst>
          </p:cNvPr>
          <p:cNvSpPr>
            <a:spLocks noGrp="1"/>
          </p:cNvSpPr>
          <p:nvPr>
            <p:ph type="body" sz="quarter" idx="13"/>
          </p:nvPr>
        </p:nvSpPr>
        <p:spPr>
          <a:xfrm>
            <a:off x="647698" y="1865950"/>
            <a:ext cx="6445250" cy="7718673"/>
          </a:xfrm>
        </p:spPr>
        <p:txBody>
          <a:bodyPr/>
          <a:lstStyle/>
          <a:p>
            <a:pPr>
              <a:spcBef>
                <a:spcPts val="200"/>
              </a:spcBef>
              <a:spcAft>
                <a:spcPts val="200"/>
              </a:spcAft>
            </a:pPr>
            <a:r>
              <a:rPr lang="en-US" sz="1050" b="1">
                <a:solidFill>
                  <a:schemeClr val="tx2"/>
                </a:solidFill>
              </a:rPr>
              <a:t>Distributed Value</a:t>
            </a:r>
          </a:p>
          <a:p>
            <a:pPr>
              <a:spcBef>
                <a:spcPts val="200"/>
              </a:spcBef>
              <a:spcAft>
                <a:spcPts val="200"/>
              </a:spcAft>
            </a:pPr>
            <a:r>
              <a:rPr lang="en-US" sz="1050"/>
              <a:t>The economic value representing the social benefit (direct and indirect economic impact) for the business year of 2024 exceeded </a:t>
            </a:r>
            <a:r>
              <a:rPr lang="en-US" sz="1050" b="1"/>
              <a:t>EUR 1.2 billion </a:t>
            </a:r>
            <a:r>
              <a:rPr lang="en-US" sz="1050"/>
              <a:t>for the first time. Compared to 2023, there was a further </a:t>
            </a:r>
            <a:r>
              <a:rPr lang="en-US" sz="1050" b="1"/>
              <a:t>increase in the value</a:t>
            </a:r>
            <a:r>
              <a:rPr lang="en-US" sz="1050"/>
              <a:t> for three out of five categories of beneficiaries (Workers, Private sector and Cities). The most significant increase by </a:t>
            </a:r>
            <a:r>
              <a:rPr lang="en-US" sz="1050" b="1"/>
              <a:t>22% </a:t>
            </a:r>
            <a:r>
              <a:rPr lang="en-US" sz="1050"/>
              <a:t>was recorded by the Private Sector. </a:t>
            </a:r>
            <a:r>
              <a:rPr lang="en-US" sz="1050" b="1"/>
              <a:t>The total value of positive economic benefits</a:t>
            </a:r>
            <a:r>
              <a:rPr lang="en-US" sz="1050"/>
              <a:t> distributed by Lidl increased by </a:t>
            </a:r>
            <a:r>
              <a:rPr lang="en-US" sz="1050" b="1"/>
              <a:t>12%</a:t>
            </a:r>
            <a:r>
              <a:rPr lang="en-US" sz="1050"/>
              <a:t> compared to 2023. </a:t>
            </a: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p>
          <a:p>
            <a:pPr>
              <a:spcBef>
                <a:spcPts val="200"/>
              </a:spcBef>
              <a:spcAft>
                <a:spcPts val="200"/>
              </a:spcAft>
            </a:pPr>
            <a:r>
              <a:rPr lang="en-US" sz="1050"/>
              <a:t>From the year-on-year comparison of data, we see a continuous increase in the </a:t>
            </a:r>
            <a:r>
              <a:rPr lang="en-US" sz="1050" b="1"/>
              <a:t>total real economic value </a:t>
            </a:r>
            <a:r>
              <a:rPr lang="en-US" sz="1050"/>
              <a:t>distributed by Lidl to the Slovak economy. This increase has been mainly supported by the category of Direct Economic Impact − spending on purchases from Slovak suppliers (but not VAT, which decreased in 2024). The total economic value in 2024 amounted to EUR </a:t>
            </a:r>
            <a:r>
              <a:rPr lang="en-US" sz="1050" b="1"/>
              <a:t>1,288,732,593</a:t>
            </a:r>
            <a:r>
              <a:rPr lang="en-US" sz="1050"/>
              <a:t>.</a:t>
            </a:r>
          </a:p>
          <a:p>
            <a:pPr>
              <a:spcBef>
                <a:spcPts val="200"/>
              </a:spcBef>
              <a:spcAft>
                <a:spcPts val="200"/>
              </a:spcAft>
            </a:pPr>
            <a:r>
              <a:rPr lang="en-US" sz="1050" b="1">
                <a:solidFill>
                  <a:schemeClr val="tx2"/>
                </a:solidFill>
              </a:rPr>
              <a:t>Social Services</a:t>
            </a:r>
          </a:p>
          <a:p>
            <a:pPr>
              <a:spcBef>
                <a:spcPts val="200"/>
              </a:spcBef>
              <a:spcAft>
                <a:spcPts val="200"/>
              </a:spcAft>
            </a:pPr>
            <a:r>
              <a:rPr lang="en-US" sz="1050"/>
              <a:t>According to the </a:t>
            </a:r>
            <a:r>
              <a:rPr lang="en-US" sz="1050">
                <a:solidFill>
                  <a:srgbClr val="787878"/>
                </a:solidFill>
                <a:hlinkClick r:id="rId2"/>
              </a:rPr>
              <a:t>Amount of the financial contribution for social services</a:t>
            </a:r>
            <a:r>
              <a:rPr lang="en-US" sz="1050">
                <a:solidFill>
                  <a:srgbClr val="787878"/>
                </a:solidFill>
              </a:rPr>
              <a:t> </a:t>
            </a:r>
            <a:r>
              <a:rPr lang="en-US" sz="1050"/>
              <a:t>for 2024 published by the Ministry of the Interior of the Slovak Republic, the average annual amount of the financial contribution for the provision of residential social services in a social services facility was </a:t>
            </a:r>
            <a:r>
              <a:rPr lang="en-US" sz="1050" b="1"/>
              <a:t>EUR 5,712</a:t>
            </a:r>
            <a:r>
              <a:rPr lang="en-US" sz="1050"/>
              <a:t> per place in a social services facility. The concept of the </a:t>
            </a:r>
            <a:r>
              <a:rPr lang="en-US" sz="1050">
                <a:solidFill>
                  <a:srgbClr val="787878"/>
                </a:solidFill>
                <a:hlinkClick r:id="rId3"/>
              </a:rPr>
              <a:t>Reform of Social Services Financing </a:t>
            </a:r>
            <a:r>
              <a:rPr lang="en-US" sz="1050"/>
              <a:t>from December 2024 states the average price of the service** of </a:t>
            </a:r>
            <a:r>
              <a:rPr lang="en-US" sz="1050" b="1"/>
              <a:t>EUR 16,392 </a:t>
            </a:r>
            <a:r>
              <a:rPr lang="en-US" sz="1050"/>
              <a:t>per person/year in a </a:t>
            </a:r>
            <a:r>
              <a:rPr lang="en-US" sz="1050" b="1"/>
              <a:t>facility for seniors with a year-round residential form.</a:t>
            </a:r>
            <a:r>
              <a:rPr lang="en-US" sz="1050"/>
              <a:t> </a:t>
            </a:r>
          </a:p>
          <a:p>
            <a:pPr>
              <a:spcBef>
                <a:spcPts val="200"/>
              </a:spcBef>
              <a:spcAft>
                <a:spcPts val="200"/>
              </a:spcAft>
            </a:pPr>
            <a:endParaRPr lang="en-US" sz="1050">
              <a:solidFill>
                <a:srgbClr val="787878"/>
              </a:solidFill>
            </a:endParaRPr>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endParaRPr lang="en-US" sz="1050"/>
          </a:p>
          <a:p>
            <a:pPr>
              <a:spcBef>
                <a:spcPts val="200"/>
              </a:spcBef>
              <a:spcAft>
                <a:spcPts val="200"/>
              </a:spcAft>
            </a:pPr>
            <a:r>
              <a:rPr lang="en-US" sz="1050"/>
              <a:t>The table below shows these costs by region. The third column shows the number of jobs that can be created thanks to the real economic value generated by Lidl in a specific region.</a:t>
            </a: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tabLst>
                <a:tab pos="3048000" algn="l"/>
              </a:tabLst>
            </a:pPr>
            <a:r>
              <a:rPr lang="en-US" sz="1050"/>
              <a:t>According to the </a:t>
            </a:r>
            <a:r>
              <a:rPr lang="en-US" sz="1050">
                <a:solidFill>
                  <a:srgbClr val="787878"/>
                </a:solidFill>
                <a:hlinkClick r:id="rId4"/>
              </a:rPr>
              <a:t>SITA report, </a:t>
            </a:r>
            <a:r>
              <a:rPr lang="en-US" sz="1050"/>
              <a:t>there are large differences in the availability of social care for seniors. While there are only 42 places per 10,000 inhabitants in the districts of Kežmarok or Sobrance, there are as many as 515 in Medzilaborce. According to the recommended standard for the Reform of Social Services Financing draft, the number of places in facilities for seniors should be in the ratio of 72 places per 10,000 inhabitants. </a:t>
            </a:r>
          </a:p>
          <a:p>
            <a:pPr>
              <a:spcBef>
                <a:spcPts val="200"/>
              </a:spcBef>
              <a:spcAft>
                <a:spcPts val="200"/>
              </a:spcAft>
            </a:pPr>
            <a:r>
              <a:rPr lang="en-US" sz="1050"/>
              <a:t>The districts of Kežmarok (250 missing places), Sobrance (38 missing places) and Bánovce nad Bebravou (115 missing places) are among the districts with the smallest capacity of places for seniors (significantly below the recommended standard).</a:t>
            </a:r>
          </a:p>
          <a:p>
            <a:pPr>
              <a:spcBef>
                <a:spcPts val="200"/>
              </a:spcBef>
              <a:spcAft>
                <a:spcPts val="200"/>
              </a:spcAft>
            </a:pPr>
            <a:r>
              <a:rPr lang="en-US" sz="1050"/>
              <a:t>	Lidl’s payments allocated to all these 	districts can cover the annual costs 	(cumulatively) of</a:t>
            </a:r>
            <a:r>
              <a:rPr lang="en-US" sz="1050" b="1">
                <a:solidFill>
                  <a:schemeClr val="accent1"/>
                </a:solidFill>
              </a:rPr>
              <a:t> € 520 thousand </a:t>
            </a:r>
            <a:r>
              <a:rPr lang="en-US" sz="1050"/>
              <a:t>for 	financing the </a:t>
            </a:r>
            <a:r>
              <a:rPr lang="en-US" sz="1050" b="1">
                <a:solidFill>
                  <a:schemeClr val="accent1"/>
                </a:solidFill>
              </a:rPr>
              <a:t>total standardized need for places for seniors </a:t>
            </a:r>
            <a:r>
              <a:rPr lang="en-US" sz="1050"/>
              <a:t>in the social facilities. </a:t>
            </a:r>
          </a:p>
          <a:p>
            <a:pPr>
              <a:spcBef>
                <a:spcPts val="200"/>
              </a:spcBef>
              <a:spcAft>
                <a:spcPts val="200"/>
              </a:spcAft>
            </a:pPr>
            <a:r>
              <a:rPr lang="en-US" sz="800"/>
              <a:t>Source: Analysis of the provision of social services in the Slovak Republic, 2024</a:t>
            </a:r>
          </a:p>
          <a:p>
            <a:pPr>
              <a:spcBef>
                <a:spcPts val="200"/>
              </a:spcBef>
              <a:spcAft>
                <a:spcPts val="200"/>
              </a:spcAft>
            </a:pPr>
            <a:r>
              <a:rPr lang="en-US" sz="1050"/>
              <a:t>The topic of accessibility of social services for seniors is mainly a "topic of the future". The estimate of demographic development predicts an aging population for Slovakia.</a:t>
            </a:r>
          </a:p>
          <a:p>
            <a:pPr>
              <a:spcBef>
                <a:spcPts val="200"/>
              </a:spcBef>
              <a:spcAft>
                <a:spcPts val="200"/>
              </a:spcAft>
            </a:pPr>
            <a:endParaRPr lang="en-US" sz="1050"/>
          </a:p>
        </p:txBody>
      </p:sp>
      <p:sp>
        <p:nvSpPr>
          <p:cNvPr id="25" name="Text Placeholder 5">
            <a:extLst>
              <a:ext uri="{FF2B5EF4-FFF2-40B4-BE49-F238E27FC236}">
                <a16:creationId xmlns:a16="http://schemas.microsoft.com/office/drawing/2014/main" id="{4B9048D6-C2A7-9646-164D-0420CA9C06B1}"/>
              </a:ext>
            </a:extLst>
          </p:cNvPr>
          <p:cNvSpPr txBox="1">
            <a:spLocks/>
          </p:cNvSpPr>
          <p:nvPr/>
        </p:nvSpPr>
        <p:spPr>
          <a:xfrm>
            <a:off x="647699" y="9888740"/>
            <a:ext cx="6623050" cy="421089"/>
          </a:xfrm>
          <a:prstGeom prst="rect">
            <a:avLst/>
          </a:prstGeom>
        </p:spPr>
        <p:txBody>
          <a:bodyPr vert="horz" lIns="0" tIns="36000" rIns="0" bIns="36000" numCol="1" spcCol="288000" rtlCol="0">
            <a:noAutofit/>
          </a:bodyPr>
          <a:lstStyle>
            <a:lvl1pPr marL="0" indent="0" algn="l" defTabSz="755934" rtl="0" eaLnBrk="1" latinLnBrk="0" hangingPunct="1">
              <a:lnSpc>
                <a:spcPct val="100000"/>
              </a:lnSpc>
              <a:spcBef>
                <a:spcPts val="827"/>
              </a:spcBef>
              <a:buFont typeface="Arial" panose="020B0604020202020204" pitchFamily="34" charset="0"/>
              <a:buNone/>
              <a:defRPr sz="100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buFont typeface="Arial" charset="0"/>
              <a:buChar char="•"/>
            </a:pPr>
            <a:r>
              <a:rPr lang="en-US" sz="800">
                <a:solidFill>
                  <a:schemeClr val="tx1">
                    <a:lumMod val="60000"/>
                    <a:lumOff val="40000"/>
                  </a:schemeClr>
                </a:solidFill>
              </a:rPr>
              <a:t>The lower VAT is partly due to the reduced VAT on the selected food products at the beginning of 2025, but mainly due to increased</a:t>
            </a:r>
          </a:p>
          <a:p>
            <a:pPr>
              <a:spcBef>
                <a:spcPts val="0"/>
              </a:spcBef>
            </a:pPr>
            <a:r>
              <a:rPr lang="en-US" sz="800">
                <a:solidFill>
                  <a:schemeClr val="tx1">
                    <a:lumMod val="60000"/>
                    <a:lumOff val="40000"/>
                  </a:schemeClr>
                </a:solidFill>
              </a:rPr>
              <a:t> costs, which increased proportionally more than sales (the difference was approximately EUR 5 million).</a:t>
            </a:r>
          </a:p>
          <a:p>
            <a:pPr>
              <a:spcBef>
                <a:spcPts val="0"/>
              </a:spcBef>
            </a:pPr>
            <a:r>
              <a:rPr lang="en-US" sz="800" b="1" baseline="30000">
                <a:solidFill>
                  <a:schemeClr val="tx1">
                    <a:lumMod val="60000"/>
                    <a:lumOff val="40000"/>
                  </a:schemeClr>
                </a:solidFill>
              </a:rPr>
              <a:t>** </a:t>
            </a:r>
            <a:r>
              <a:rPr lang="en-US" sz="800">
                <a:solidFill>
                  <a:schemeClr val="tx1">
                    <a:lumMod val="60000"/>
                    <a:lumOff val="40000"/>
                  </a:schemeClr>
                </a:solidFill>
              </a:rPr>
              <a:t>The price of the service is composed of the labor and contract costs, capital expenditures, goods and services, and current transfers. </a:t>
            </a:r>
          </a:p>
        </p:txBody>
      </p:sp>
      <p:graphicFrame>
        <p:nvGraphicFramePr>
          <p:cNvPr id="27" name="Table 10">
            <a:extLst>
              <a:ext uri="{FF2B5EF4-FFF2-40B4-BE49-F238E27FC236}">
                <a16:creationId xmlns:a16="http://schemas.microsoft.com/office/drawing/2014/main" id="{74A917CD-AFCE-CF27-6D96-82D36BC38819}"/>
              </a:ext>
            </a:extLst>
          </p:cNvPr>
          <p:cNvGraphicFramePr>
            <a:graphicFrameLocks noGrp="1"/>
          </p:cNvGraphicFramePr>
          <p:nvPr>
            <p:extLst>
              <p:ext uri="{D42A27DB-BD31-4B8C-83A1-F6EECF244321}">
                <p14:modId xmlns:p14="http://schemas.microsoft.com/office/powerpoint/2010/main" val="1823620038"/>
              </p:ext>
            </p:extLst>
          </p:nvPr>
        </p:nvGraphicFramePr>
        <p:xfrm>
          <a:off x="3959566" y="2552021"/>
          <a:ext cx="2990851" cy="2865120"/>
        </p:xfrm>
        <a:graphic>
          <a:graphicData uri="http://schemas.openxmlformats.org/drawingml/2006/table">
            <a:tbl>
              <a:tblPr firstRow="1" lastRow="1" bandCol="1">
                <a:tableStyleId>{93296810-A885-4BE3-A3E7-6D5BEEA58F35}</a:tableStyleId>
              </a:tblPr>
              <a:tblGrid>
                <a:gridCol w="1260475">
                  <a:extLst>
                    <a:ext uri="{9D8B030D-6E8A-4147-A177-3AD203B41FA5}">
                      <a16:colId xmlns:a16="http://schemas.microsoft.com/office/drawing/2014/main" val="2221537765"/>
                    </a:ext>
                  </a:extLst>
                </a:gridCol>
                <a:gridCol w="1097280">
                  <a:extLst>
                    <a:ext uri="{9D8B030D-6E8A-4147-A177-3AD203B41FA5}">
                      <a16:colId xmlns:a16="http://schemas.microsoft.com/office/drawing/2014/main" val="895464556"/>
                    </a:ext>
                  </a:extLst>
                </a:gridCol>
                <a:gridCol w="633096">
                  <a:extLst>
                    <a:ext uri="{9D8B030D-6E8A-4147-A177-3AD203B41FA5}">
                      <a16:colId xmlns:a16="http://schemas.microsoft.com/office/drawing/2014/main" val="526356595"/>
                    </a:ext>
                  </a:extLst>
                </a:gridCol>
              </a:tblGrid>
              <a:tr h="512357">
                <a:tc>
                  <a:txBody>
                    <a:bodyPr/>
                    <a:lstStyle/>
                    <a:p>
                      <a:r>
                        <a:rPr lang="sk-SK" sz="1000" dirty="0" err="1"/>
                        <a:t>Region</a:t>
                      </a:r>
                      <a:endParaRPr lang="sk-SK" sz="1000" dirty="0"/>
                    </a:p>
                  </a:txBody>
                  <a:tcPr anchor="ctr"/>
                </a:tc>
                <a:tc>
                  <a:txBody>
                    <a:bodyPr/>
                    <a:lstStyle/>
                    <a:p>
                      <a:r>
                        <a:rPr lang="en-US" sz="1000" noProof="0" dirty="0"/>
                        <a:t>Expenditures per person/month by region</a:t>
                      </a:r>
                      <a:endParaRPr lang="sk-SK" sz="1000" noProof="0" dirty="0"/>
                    </a:p>
                  </a:txBody>
                  <a:tcPr anchor="ctr"/>
                </a:tc>
                <a:tc>
                  <a:txBody>
                    <a:bodyPr/>
                    <a:lstStyle/>
                    <a:p>
                      <a:r>
                        <a:rPr lang="sk-SK" sz="1000" noProof="0" dirty="0" err="1"/>
                        <a:t>Number</a:t>
                      </a:r>
                      <a:r>
                        <a:rPr lang="sk-SK" sz="1000" noProof="0" dirty="0"/>
                        <a:t> </a:t>
                      </a:r>
                      <a:r>
                        <a:rPr lang="sk-SK" sz="1000" noProof="0" dirty="0" err="1"/>
                        <a:t>of</a:t>
                      </a:r>
                      <a:r>
                        <a:rPr lang="sk-SK" sz="1000" noProof="0" dirty="0"/>
                        <a:t> </a:t>
                      </a:r>
                      <a:r>
                        <a:rPr lang="sk-SK" sz="1000" noProof="0" dirty="0" err="1"/>
                        <a:t>jobs</a:t>
                      </a:r>
                      <a:endParaRPr lang="sk-SK" sz="1000" noProof="0" dirty="0"/>
                    </a:p>
                  </a:txBody>
                  <a:tcPr anchor="ctr"/>
                </a:tc>
                <a:extLst>
                  <a:ext uri="{0D108BD9-81ED-4DB2-BD59-A6C34878D82A}">
                    <a16:rowId xmlns:a16="http://schemas.microsoft.com/office/drawing/2014/main" val="66403250"/>
                  </a:ext>
                </a:extLst>
              </a:tr>
              <a:tr h="240635">
                <a:tc>
                  <a:txBody>
                    <a:bodyPr/>
                    <a:lstStyle/>
                    <a:p>
                      <a:r>
                        <a:rPr lang="sk-SK" sz="1000" dirty="0"/>
                        <a:t>Bratislava</a:t>
                      </a:r>
                    </a:p>
                  </a:txBody>
                  <a:tcPr anchor="ctr"/>
                </a:tc>
                <a:tc>
                  <a:txBody>
                    <a:bodyPr/>
                    <a:lstStyle/>
                    <a:p>
                      <a:r>
                        <a:rPr lang="sk-SK" sz="1000" dirty="0"/>
                        <a:t>€1,713</a:t>
                      </a:r>
                    </a:p>
                  </a:txBody>
                  <a:tcPr anchor="ctr"/>
                </a:tc>
                <a:tc>
                  <a:txBody>
                    <a:bodyPr/>
                    <a:lstStyle/>
                    <a:p>
                      <a:r>
                        <a:rPr lang="sk-SK" sz="1000" dirty="0"/>
                        <a:t>550 </a:t>
                      </a:r>
                      <a:r>
                        <a:rPr lang="sk-SK" sz="1000" dirty="0" err="1"/>
                        <a:t>th</a:t>
                      </a:r>
                      <a:r>
                        <a:rPr lang="sk-SK" sz="1000" dirty="0"/>
                        <a:t>.</a:t>
                      </a:r>
                    </a:p>
                  </a:txBody>
                  <a:tcPr anchor="ctr"/>
                </a:tc>
                <a:extLst>
                  <a:ext uri="{0D108BD9-81ED-4DB2-BD59-A6C34878D82A}">
                    <a16:rowId xmlns:a16="http://schemas.microsoft.com/office/drawing/2014/main" val="3414271786"/>
                  </a:ext>
                </a:extLst>
              </a:tr>
              <a:tr h="226120">
                <a:tc>
                  <a:txBody>
                    <a:bodyPr/>
                    <a:lstStyle/>
                    <a:p>
                      <a:r>
                        <a:rPr lang="sk-SK" sz="1000" dirty="0"/>
                        <a:t>Trnava</a:t>
                      </a:r>
                    </a:p>
                  </a:txBody>
                  <a:tcPr anchor="ctr"/>
                </a:tc>
                <a:tc>
                  <a:txBody>
                    <a:bodyPr/>
                    <a:lstStyle/>
                    <a:p>
                      <a:r>
                        <a:rPr lang="sk-SK" sz="1000" dirty="0"/>
                        <a:t>€1,467</a:t>
                      </a:r>
                    </a:p>
                  </a:txBody>
                  <a:tcPr anchor="ctr"/>
                </a:tc>
                <a:tc>
                  <a:txBody>
                    <a:bodyPr/>
                    <a:lstStyle/>
                    <a:p>
                      <a:r>
                        <a:rPr lang="sk-SK" sz="1000" dirty="0"/>
                        <a:t>82 </a:t>
                      </a:r>
                      <a:r>
                        <a:rPr lang="sk-SK" sz="1000" dirty="0" err="1"/>
                        <a:t>th</a:t>
                      </a:r>
                      <a:r>
                        <a:rPr lang="sk-SK" sz="1000" dirty="0"/>
                        <a:t>.</a:t>
                      </a:r>
                    </a:p>
                  </a:txBody>
                  <a:tcPr anchor="ctr"/>
                </a:tc>
                <a:extLst>
                  <a:ext uri="{0D108BD9-81ED-4DB2-BD59-A6C34878D82A}">
                    <a16:rowId xmlns:a16="http://schemas.microsoft.com/office/drawing/2014/main" val="568467468"/>
                  </a:ext>
                </a:extLst>
              </a:tr>
              <a:tr h="226120">
                <a:tc>
                  <a:txBody>
                    <a:bodyPr/>
                    <a:lstStyle/>
                    <a:p>
                      <a:r>
                        <a:rPr lang="sk-SK" sz="1000" dirty="0"/>
                        <a:t>Nitra</a:t>
                      </a:r>
                    </a:p>
                  </a:txBody>
                  <a:tcPr anchor="ctr"/>
                </a:tc>
                <a:tc>
                  <a:txBody>
                    <a:bodyPr/>
                    <a:lstStyle/>
                    <a:p>
                      <a:r>
                        <a:rPr lang="sk-SK" sz="1000" dirty="0"/>
                        <a:t>€1,234</a:t>
                      </a:r>
                    </a:p>
                  </a:txBody>
                  <a:tcPr anchor="ctr"/>
                </a:tc>
                <a:tc>
                  <a:txBody>
                    <a:bodyPr/>
                    <a:lstStyle/>
                    <a:p>
                      <a:r>
                        <a:rPr lang="sk-SK" sz="1000" dirty="0"/>
                        <a:t>85 </a:t>
                      </a:r>
                      <a:r>
                        <a:rPr lang="sk-SK" sz="1000" dirty="0" err="1"/>
                        <a:t>th</a:t>
                      </a:r>
                      <a:r>
                        <a:rPr lang="sk-SK" sz="1000" dirty="0"/>
                        <a:t>.</a:t>
                      </a:r>
                    </a:p>
                  </a:txBody>
                  <a:tcPr anchor="ctr"/>
                </a:tc>
                <a:extLst>
                  <a:ext uri="{0D108BD9-81ED-4DB2-BD59-A6C34878D82A}">
                    <a16:rowId xmlns:a16="http://schemas.microsoft.com/office/drawing/2014/main" val="901074208"/>
                  </a:ext>
                </a:extLst>
              </a:tr>
              <a:tr h="226120">
                <a:tc>
                  <a:txBody>
                    <a:bodyPr/>
                    <a:lstStyle/>
                    <a:p>
                      <a:r>
                        <a:rPr lang="sk-SK" sz="1000" dirty="0"/>
                        <a:t>Trenčín</a:t>
                      </a:r>
                    </a:p>
                  </a:txBody>
                  <a:tcPr anchor="ctr"/>
                </a:tc>
                <a:tc>
                  <a:txBody>
                    <a:bodyPr/>
                    <a:lstStyle/>
                    <a:p>
                      <a:r>
                        <a:rPr lang="sk-SK" sz="1000" dirty="0"/>
                        <a:t>€1,375</a:t>
                      </a:r>
                    </a:p>
                  </a:txBody>
                  <a:tcPr anchor="ctr"/>
                </a:tc>
                <a:tc>
                  <a:txBody>
                    <a:bodyPr/>
                    <a:lstStyle/>
                    <a:p>
                      <a:r>
                        <a:rPr lang="sk-SK" sz="1000" dirty="0"/>
                        <a:t>30 </a:t>
                      </a:r>
                      <a:r>
                        <a:rPr lang="sk-SK" sz="1000" dirty="0" err="1"/>
                        <a:t>th</a:t>
                      </a:r>
                      <a:r>
                        <a:rPr lang="sk-SK" sz="1000" dirty="0"/>
                        <a:t>.</a:t>
                      </a:r>
                    </a:p>
                  </a:txBody>
                  <a:tcPr anchor="ctr"/>
                </a:tc>
                <a:extLst>
                  <a:ext uri="{0D108BD9-81ED-4DB2-BD59-A6C34878D82A}">
                    <a16:rowId xmlns:a16="http://schemas.microsoft.com/office/drawing/2014/main" val="119115292"/>
                  </a:ext>
                </a:extLst>
              </a:tr>
              <a:tr h="226120">
                <a:tc>
                  <a:txBody>
                    <a:bodyPr/>
                    <a:lstStyle/>
                    <a:p>
                      <a:r>
                        <a:rPr lang="sk-SK" sz="1000" dirty="0"/>
                        <a:t>Banská Bystrica</a:t>
                      </a:r>
                    </a:p>
                  </a:txBody>
                  <a:tcPr anchor="ctr"/>
                </a:tc>
                <a:tc>
                  <a:txBody>
                    <a:bodyPr/>
                    <a:lstStyle/>
                    <a:p>
                      <a:r>
                        <a:rPr lang="sk-SK" sz="1000" dirty="0"/>
                        <a:t>€1,351</a:t>
                      </a:r>
                    </a:p>
                  </a:txBody>
                  <a:tcPr anchor="ctr"/>
                </a:tc>
                <a:tc>
                  <a:txBody>
                    <a:bodyPr/>
                    <a:lstStyle/>
                    <a:p>
                      <a:r>
                        <a:rPr lang="sk-SK" sz="1000" dirty="0"/>
                        <a:t>32 </a:t>
                      </a:r>
                      <a:r>
                        <a:rPr lang="sk-SK" sz="1000" dirty="0" err="1"/>
                        <a:t>th</a:t>
                      </a:r>
                      <a:r>
                        <a:rPr lang="sk-SK" sz="1000" dirty="0"/>
                        <a:t>.</a:t>
                      </a:r>
                    </a:p>
                  </a:txBody>
                  <a:tcPr anchor="ctr"/>
                </a:tc>
                <a:extLst>
                  <a:ext uri="{0D108BD9-81ED-4DB2-BD59-A6C34878D82A}">
                    <a16:rowId xmlns:a16="http://schemas.microsoft.com/office/drawing/2014/main" val="920870156"/>
                  </a:ext>
                </a:extLst>
              </a:tr>
              <a:tr h="226120">
                <a:tc>
                  <a:txBody>
                    <a:bodyPr/>
                    <a:lstStyle/>
                    <a:p>
                      <a:r>
                        <a:rPr lang="sk-SK" sz="1000" dirty="0"/>
                        <a:t>Žilina</a:t>
                      </a:r>
                    </a:p>
                  </a:txBody>
                  <a:tcPr anchor="ctr"/>
                </a:tc>
                <a:tc>
                  <a:txBody>
                    <a:bodyPr/>
                    <a:lstStyle/>
                    <a:p>
                      <a:r>
                        <a:rPr lang="sk-SK" sz="1000" dirty="0"/>
                        <a:t>€1,400</a:t>
                      </a:r>
                    </a:p>
                  </a:txBody>
                  <a:tcPr anchor="ctr"/>
                </a:tc>
                <a:tc>
                  <a:txBody>
                    <a:bodyPr/>
                    <a:lstStyle/>
                    <a:p>
                      <a:r>
                        <a:rPr lang="sk-SK" sz="1000" dirty="0"/>
                        <a:t>26 </a:t>
                      </a:r>
                      <a:r>
                        <a:rPr lang="sk-SK" sz="1000" dirty="0" err="1"/>
                        <a:t>th</a:t>
                      </a:r>
                      <a:r>
                        <a:rPr lang="sk-SK" sz="1000" dirty="0"/>
                        <a:t>.</a:t>
                      </a:r>
                    </a:p>
                  </a:txBody>
                  <a:tcPr anchor="ctr"/>
                </a:tc>
                <a:extLst>
                  <a:ext uri="{0D108BD9-81ED-4DB2-BD59-A6C34878D82A}">
                    <a16:rowId xmlns:a16="http://schemas.microsoft.com/office/drawing/2014/main" val="2467516009"/>
                  </a:ext>
                </a:extLst>
              </a:tr>
              <a:tr h="226120">
                <a:tc>
                  <a:txBody>
                    <a:bodyPr/>
                    <a:lstStyle/>
                    <a:p>
                      <a:r>
                        <a:rPr lang="sk-SK" sz="1000" dirty="0"/>
                        <a:t>Košice</a:t>
                      </a:r>
                    </a:p>
                  </a:txBody>
                  <a:tcPr anchor="ctr"/>
                </a:tc>
                <a:tc>
                  <a:txBody>
                    <a:bodyPr/>
                    <a:lstStyle/>
                    <a:p>
                      <a:r>
                        <a:rPr lang="sk-SK" sz="1000" dirty="0"/>
                        <a:t>€1,244</a:t>
                      </a:r>
                    </a:p>
                  </a:txBody>
                  <a:tcPr anchor="ctr"/>
                </a:tc>
                <a:tc>
                  <a:txBody>
                    <a:bodyPr/>
                    <a:lstStyle/>
                    <a:p>
                      <a:r>
                        <a:rPr lang="sk-SK" sz="1000" dirty="0"/>
                        <a:t>24 </a:t>
                      </a:r>
                      <a:r>
                        <a:rPr lang="sk-SK" sz="1000" dirty="0" err="1"/>
                        <a:t>th</a:t>
                      </a:r>
                      <a:r>
                        <a:rPr lang="sk-SK" sz="1000" dirty="0"/>
                        <a:t>.</a:t>
                      </a:r>
                    </a:p>
                  </a:txBody>
                  <a:tcPr anchor="ctr"/>
                </a:tc>
                <a:extLst>
                  <a:ext uri="{0D108BD9-81ED-4DB2-BD59-A6C34878D82A}">
                    <a16:rowId xmlns:a16="http://schemas.microsoft.com/office/drawing/2014/main" val="4218390219"/>
                  </a:ext>
                </a:extLst>
              </a:tr>
              <a:tr h="226120">
                <a:tc>
                  <a:txBody>
                    <a:bodyPr/>
                    <a:lstStyle/>
                    <a:p>
                      <a:r>
                        <a:rPr lang="sk-SK" sz="1000" dirty="0"/>
                        <a:t>Prešov</a:t>
                      </a:r>
                    </a:p>
                  </a:txBody>
                  <a:tcPr anchor="ctr"/>
                </a:tc>
                <a:tc>
                  <a:txBody>
                    <a:bodyPr/>
                    <a:lstStyle/>
                    <a:p>
                      <a:r>
                        <a:rPr lang="sk-SK" sz="1000" dirty="0"/>
                        <a:t>€1,262</a:t>
                      </a:r>
                    </a:p>
                  </a:txBody>
                  <a:tcPr anchor="ctr"/>
                </a:tc>
                <a:tc>
                  <a:txBody>
                    <a:bodyPr/>
                    <a:lstStyle/>
                    <a:p>
                      <a:r>
                        <a:rPr lang="sk-SK" sz="1000" dirty="0"/>
                        <a:t>72 </a:t>
                      </a:r>
                      <a:r>
                        <a:rPr lang="sk-SK" sz="1000" dirty="0" err="1"/>
                        <a:t>th</a:t>
                      </a:r>
                      <a:r>
                        <a:rPr lang="sk-SK" sz="1000" dirty="0"/>
                        <a:t>.</a:t>
                      </a:r>
                    </a:p>
                  </a:txBody>
                  <a:tcPr anchor="ctr"/>
                </a:tc>
                <a:extLst>
                  <a:ext uri="{0D108BD9-81ED-4DB2-BD59-A6C34878D82A}">
                    <a16:rowId xmlns:a16="http://schemas.microsoft.com/office/drawing/2014/main" val="1044955104"/>
                  </a:ext>
                </a:extLst>
              </a:tr>
              <a:tr h="197855">
                <a:tc gridSpan="3">
                  <a:txBody>
                    <a:bodyPr/>
                    <a:lstStyle/>
                    <a:p>
                      <a:r>
                        <a:rPr lang="sk-SK" sz="800" b="1" dirty="0" err="1"/>
                        <a:t>Source</a:t>
                      </a:r>
                      <a:r>
                        <a:rPr lang="sk-SK" sz="800" b="1" dirty="0"/>
                        <a:t>: </a:t>
                      </a:r>
                      <a:r>
                        <a:rPr lang="sk-SK" sz="800" b="1" dirty="0">
                          <a:solidFill>
                            <a:schemeClr val="bg1"/>
                          </a:solidFill>
                          <a:hlinkClick r:id="rId5">
                            <a:extLst>
                              <a:ext uri="{A12FA001-AC4F-418D-AE19-62706E023703}">
                                <ahyp:hlinkClr xmlns:ahyp="http://schemas.microsoft.com/office/drawing/2018/hyperlinkcolor" val="tx"/>
                              </a:ext>
                            </a:extLst>
                          </a:hlinkClick>
                        </a:rPr>
                        <a:t>Ministerstvo práce, sociálnych vecí a rodiny</a:t>
                      </a:r>
                      <a:endParaRPr lang="sk-SK" sz="800" b="1" dirty="0">
                        <a:solidFill>
                          <a:schemeClr val="bg1"/>
                        </a:solidFill>
                      </a:endParaRPr>
                    </a:p>
                  </a:txBody>
                  <a:tcPr anchor="ctr"/>
                </a:tc>
                <a:tc hMerge="1">
                  <a:txBody>
                    <a:bodyPr/>
                    <a:lstStyle/>
                    <a:p>
                      <a:endParaRPr lang="sk-SK" sz="1050" b="1"/>
                    </a:p>
                  </a:txBody>
                  <a:tcPr anchor="ctr"/>
                </a:tc>
                <a:tc hMerge="1">
                  <a:txBody>
                    <a:bodyPr/>
                    <a:lstStyle/>
                    <a:p>
                      <a:endParaRPr lang="sk-SK" sz="800" b="1" dirty="0">
                        <a:solidFill>
                          <a:schemeClr val="bg1"/>
                        </a:solidFill>
                      </a:endParaRPr>
                    </a:p>
                  </a:txBody>
                  <a:tcPr anchor="ctr"/>
                </a:tc>
                <a:extLst>
                  <a:ext uri="{0D108BD9-81ED-4DB2-BD59-A6C34878D82A}">
                    <a16:rowId xmlns:a16="http://schemas.microsoft.com/office/drawing/2014/main" val="4238955083"/>
                  </a:ext>
                </a:extLst>
              </a:tr>
            </a:tbl>
          </a:graphicData>
        </a:graphic>
      </p:graphicFrame>
      <p:graphicFrame>
        <p:nvGraphicFramePr>
          <p:cNvPr id="2" name="Table 1">
            <a:extLst>
              <a:ext uri="{FF2B5EF4-FFF2-40B4-BE49-F238E27FC236}">
                <a16:creationId xmlns:a16="http://schemas.microsoft.com/office/drawing/2014/main" id="{DFF26B0B-6884-C8D7-D1B6-B918AC45B015}"/>
              </a:ext>
            </a:extLst>
          </p:cNvPr>
          <p:cNvGraphicFramePr>
            <a:graphicFrameLocks noGrp="1"/>
          </p:cNvGraphicFramePr>
          <p:nvPr>
            <p:extLst>
              <p:ext uri="{D42A27DB-BD31-4B8C-83A1-F6EECF244321}">
                <p14:modId xmlns:p14="http://schemas.microsoft.com/office/powerpoint/2010/main" val="407590507"/>
              </p:ext>
            </p:extLst>
          </p:nvPr>
        </p:nvGraphicFramePr>
        <p:xfrm>
          <a:off x="647698" y="977046"/>
          <a:ext cx="6445248" cy="739381"/>
        </p:xfrm>
        <a:graphic>
          <a:graphicData uri="http://schemas.openxmlformats.org/drawingml/2006/table">
            <a:tbl>
              <a:tblPr firstRow="1" bandRow="1">
                <a:tableStyleId>{5C22544A-7EE6-4342-B048-85BDC9FD1C3A}</a:tableStyleId>
              </a:tblPr>
              <a:tblGrid>
                <a:gridCol w="1074208">
                  <a:extLst>
                    <a:ext uri="{9D8B030D-6E8A-4147-A177-3AD203B41FA5}">
                      <a16:colId xmlns:a16="http://schemas.microsoft.com/office/drawing/2014/main" val="1776349367"/>
                    </a:ext>
                  </a:extLst>
                </a:gridCol>
                <a:gridCol w="1074208">
                  <a:extLst>
                    <a:ext uri="{9D8B030D-6E8A-4147-A177-3AD203B41FA5}">
                      <a16:colId xmlns:a16="http://schemas.microsoft.com/office/drawing/2014/main" val="2260663849"/>
                    </a:ext>
                  </a:extLst>
                </a:gridCol>
                <a:gridCol w="1074208">
                  <a:extLst>
                    <a:ext uri="{9D8B030D-6E8A-4147-A177-3AD203B41FA5}">
                      <a16:colId xmlns:a16="http://schemas.microsoft.com/office/drawing/2014/main" val="1763366954"/>
                    </a:ext>
                  </a:extLst>
                </a:gridCol>
                <a:gridCol w="1074208">
                  <a:extLst>
                    <a:ext uri="{9D8B030D-6E8A-4147-A177-3AD203B41FA5}">
                      <a16:colId xmlns:a16="http://schemas.microsoft.com/office/drawing/2014/main" val="1626526733"/>
                    </a:ext>
                  </a:extLst>
                </a:gridCol>
                <a:gridCol w="1074208">
                  <a:extLst>
                    <a:ext uri="{9D8B030D-6E8A-4147-A177-3AD203B41FA5}">
                      <a16:colId xmlns:a16="http://schemas.microsoft.com/office/drawing/2014/main" val="2316370307"/>
                    </a:ext>
                  </a:extLst>
                </a:gridCol>
                <a:gridCol w="1074208">
                  <a:extLst>
                    <a:ext uri="{9D8B030D-6E8A-4147-A177-3AD203B41FA5}">
                      <a16:colId xmlns:a16="http://schemas.microsoft.com/office/drawing/2014/main" val="4050540258"/>
                    </a:ext>
                  </a:extLst>
                </a:gridCol>
              </a:tblGrid>
              <a:tr h="327901">
                <a:tc>
                  <a:txBody>
                    <a:bodyPr/>
                    <a:lstStyle/>
                    <a:p>
                      <a:r>
                        <a:rPr lang="sk-SK" sz="1050" b="1" dirty="0" err="1"/>
                        <a:t>The</a:t>
                      </a:r>
                      <a:r>
                        <a:rPr lang="sk-SK" sz="1050" b="1" dirty="0"/>
                        <a:t> </a:t>
                      </a:r>
                      <a:r>
                        <a:rPr lang="sk-SK" sz="1050" b="1" dirty="0" err="1"/>
                        <a:t>third</a:t>
                      </a:r>
                      <a:r>
                        <a:rPr lang="sk-SK" sz="1050" b="1" dirty="0"/>
                        <a:t> </a:t>
                      </a:r>
                      <a:r>
                        <a:rPr lang="sk-SK" sz="1050" b="1" dirty="0" err="1"/>
                        <a:t>sector</a:t>
                      </a:r>
                      <a:endParaRPr lang="sk-SK" sz="1050" b="1" dirty="0"/>
                    </a:p>
                  </a:txBody>
                  <a:tcPr/>
                </a:tc>
                <a:tc>
                  <a:txBody>
                    <a:bodyPr/>
                    <a:lstStyle/>
                    <a:p>
                      <a:r>
                        <a:rPr lang="sk-SK" sz="1050" b="1" dirty="0" err="1"/>
                        <a:t>Workers</a:t>
                      </a:r>
                      <a:endParaRPr lang="sk-SK" sz="1050" b="1" dirty="0"/>
                    </a:p>
                  </a:txBody>
                  <a:tcPr/>
                </a:tc>
                <a:tc>
                  <a:txBody>
                    <a:bodyPr/>
                    <a:lstStyle/>
                    <a:p>
                      <a:r>
                        <a:rPr lang="sk-SK" sz="1050" b="1" dirty="0" err="1"/>
                        <a:t>Private</a:t>
                      </a:r>
                      <a:r>
                        <a:rPr lang="sk-SK" sz="1050" b="1" dirty="0"/>
                        <a:t> </a:t>
                      </a:r>
                      <a:r>
                        <a:rPr lang="sk-SK" sz="1050" b="1" dirty="0" err="1"/>
                        <a:t>sector</a:t>
                      </a:r>
                      <a:endParaRPr lang="sk-SK" sz="1050" b="1" dirty="0"/>
                    </a:p>
                  </a:txBody>
                  <a:tcPr/>
                </a:tc>
                <a:tc>
                  <a:txBody>
                    <a:bodyPr/>
                    <a:lstStyle/>
                    <a:p>
                      <a:r>
                        <a:rPr lang="sk-SK" sz="1050" b="1" dirty="0" err="1"/>
                        <a:t>Cities</a:t>
                      </a:r>
                      <a:endParaRPr lang="sk-SK" sz="1050" b="1" dirty="0"/>
                    </a:p>
                  </a:txBody>
                  <a:tcPr/>
                </a:tc>
                <a:tc>
                  <a:txBody>
                    <a:bodyPr/>
                    <a:lstStyle/>
                    <a:p>
                      <a:r>
                        <a:rPr lang="sk-SK" sz="1050" b="1" dirty="0"/>
                        <a:t>State</a:t>
                      </a:r>
                    </a:p>
                  </a:txBody>
                  <a:tcPr/>
                </a:tc>
                <a:tc>
                  <a:txBody>
                    <a:bodyPr/>
                    <a:lstStyle/>
                    <a:p>
                      <a:r>
                        <a:rPr lang="sk-SK" sz="1050" b="1" dirty="0" err="1"/>
                        <a:t>Total</a:t>
                      </a:r>
                      <a:endParaRPr lang="sk-SK" sz="1050" b="1" dirty="0"/>
                    </a:p>
                  </a:txBody>
                  <a:tcPr/>
                </a:tc>
                <a:extLst>
                  <a:ext uri="{0D108BD9-81ED-4DB2-BD59-A6C34878D82A}">
                    <a16:rowId xmlns:a16="http://schemas.microsoft.com/office/drawing/2014/main" val="4161951410"/>
                  </a:ext>
                </a:extLst>
              </a:tr>
              <a:tr h="327901">
                <a:tc>
                  <a:txBody>
                    <a:bodyPr/>
                    <a:lstStyle/>
                    <a:p>
                      <a:pPr algn="l" fontAlgn="b">
                        <a:buNone/>
                      </a:pPr>
                      <a:r>
                        <a:rPr lang="sk-SK" sz="1050" b="0" i="0" u="none" strike="noStrike" dirty="0">
                          <a:solidFill>
                            <a:schemeClr val="tx1"/>
                          </a:solidFill>
                          <a:effectLst/>
                          <a:latin typeface="Arial" panose="020B0604020202020204" pitchFamily="34" charset="0"/>
                        </a:rPr>
                        <a:t>€1,374,010 </a:t>
                      </a:r>
                    </a:p>
                    <a:p>
                      <a:pPr algn="l" fontAlgn="b">
                        <a:buNone/>
                      </a:pPr>
                      <a:endParaRPr lang="sk-SK" sz="1050" b="0" i="0" u="none" strike="noStrike" dirty="0">
                        <a:solidFill>
                          <a:schemeClr val="tx1"/>
                        </a:solidFill>
                        <a:effectLst/>
                        <a:latin typeface="Arial" panose="020B0604020202020204" pitchFamily="34" charset="0"/>
                      </a:endParaRPr>
                    </a:p>
                  </a:txBody>
                  <a:tcPr marL="7620" marR="7620" marT="7620" marB="0" anchor="b">
                    <a:solidFill>
                      <a:schemeClr val="accent5">
                        <a:lumMod val="20000"/>
                        <a:lumOff val="80000"/>
                      </a:schemeClr>
                    </a:solidFill>
                  </a:tcPr>
                </a:tc>
                <a:tc>
                  <a:txBody>
                    <a:bodyPr/>
                    <a:lstStyle/>
                    <a:p>
                      <a:pPr algn="l" fontAlgn="b">
                        <a:buNone/>
                      </a:pPr>
                      <a:r>
                        <a:rPr lang="sk-SK" sz="1050" b="0" i="0" u="none" strike="noStrike" dirty="0">
                          <a:solidFill>
                            <a:schemeClr val="tx1"/>
                          </a:solidFill>
                          <a:effectLst/>
                          <a:latin typeface="Arial" panose="020B0604020202020204" pitchFamily="34" charset="0"/>
                        </a:rPr>
                        <a:t>€95,455 690</a:t>
                      </a:r>
                    </a:p>
                    <a:p>
                      <a:pPr algn="l" fontAlgn="b">
                        <a:buNone/>
                      </a:pPr>
                      <a:r>
                        <a:rPr lang="sk-SK" sz="1050" b="0" i="0" u="none" strike="noStrike" dirty="0">
                          <a:solidFill>
                            <a:schemeClr val="tx1"/>
                          </a:solidFill>
                          <a:effectLst/>
                          <a:latin typeface="Arial" panose="020B0604020202020204" pitchFamily="34" charset="0"/>
                        </a:rPr>
                        <a:t>  </a:t>
                      </a:r>
                    </a:p>
                  </a:txBody>
                  <a:tcPr marL="7620" marR="7620" marT="7620" marB="0" anchor="b">
                    <a:solidFill>
                      <a:schemeClr val="accent5">
                        <a:lumMod val="20000"/>
                        <a:lumOff val="80000"/>
                      </a:schemeClr>
                    </a:solidFill>
                  </a:tcPr>
                </a:tc>
                <a:tc>
                  <a:txBody>
                    <a:bodyPr/>
                    <a:lstStyle/>
                    <a:p>
                      <a:pPr algn="l" fontAlgn="b">
                        <a:buNone/>
                      </a:pPr>
                      <a:r>
                        <a:rPr lang="sk-SK" sz="1050" b="0" i="0" u="none" strike="noStrike" dirty="0">
                          <a:solidFill>
                            <a:schemeClr val="tx1"/>
                          </a:solidFill>
                          <a:effectLst/>
                          <a:latin typeface="Arial" panose="020B0604020202020204" pitchFamily="34" charset="0"/>
                        </a:rPr>
                        <a:t>€852,6</a:t>
                      </a:r>
                      <a:r>
                        <a:rPr lang="en-GB" sz="1050" b="0" i="0" u="none" strike="noStrike" dirty="0">
                          <a:solidFill>
                            <a:schemeClr val="tx1"/>
                          </a:solidFill>
                          <a:effectLst/>
                          <a:latin typeface="Arial" panose="020B0604020202020204" pitchFamily="34" charset="0"/>
                        </a:rPr>
                        <a:t>46</a:t>
                      </a:r>
                      <a:r>
                        <a:rPr lang="sk-SK" sz="1050" b="0" i="0" u="none" strike="noStrike" dirty="0">
                          <a:solidFill>
                            <a:schemeClr val="tx1"/>
                          </a:solidFill>
                          <a:effectLst/>
                          <a:latin typeface="Arial" panose="020B0604020202020204" pitchFamily="34" charset="0"/>
                        </a:rPr>
                        <a:t>,</a:t>
                      </a:r>
                      <a:r>
                        <a:rPr lang="en-GB" sz="1050" b="0" i="0" u="none" strike="noStrike" dirty="0">
                          <a:solidFill>
                            <a:schemeClr val="tx1"/>
                          </a:solidFill>
                          <a:effectLst/>
                          <a:latin typeface="Arial" panose="020B0604020202020204" pitchFamily="34" charset="0"/>
                        </a:rPr>
                        <a:t>924</a:t>
                      </a:r>
                      <a:r>
                        <a:rPr lang="sk-SK" sz="1050" b="0" i="0" u="none" strike="noStrike" dirty="0">
                          <a:solidFill>
                            <a:schemeClr val="tx1"/>
                          </a:solidFill>
                          <a:effectLst/>
                          <a:latin typeface="Arial" panose="020B0604020202020204" pitchFamily="34" charset="0"/>
                        </a:rPr>
                        <a:t> </a:t>
                      </a:r>
                    </a:p>
                    <a:p>
                      <a:pPr algn="l" fontAlgn="b">
                        <a:buNone/>
                      </a:pPr>
                      <a:endParaRPr lang="sk-SK" sz="1050" b="0" i="0" u="none" strike="noStrike" dirty="0">
                        <a:solidFill>
                          <a:schemeClr val="tx1"/>
                        </a:solidFill>
                        <a:effectLst/>
                        <a:latin typeface="Arial" panose="020B0604020202020204" pitchFamily="34" charset="0"/>
                      </a:endParaRPr>
                    </a:p>
                  </a:txBody>
                  <a:tcPr marL="7620" marR="7620" marT="7620" marB="0" anchor="b">
                    <a:solidFill>
                      <a:schemeClr val="accent5">
                        <a:lumMod val="20000"/>
                        <a:lumOff val="80000"/>
                      </a:schemeClr>
                    </a:solidFill>
                  </a:tcPr>
                </a:tc>
                <a:tc>
                  <a:txBody>
                    <a:bodyPr/>
                    <a:lstStyle/>
                    <a:p>
                      <a:pPr algn="l" fontAlgn="b">
                        <a:buNone/>
                      </a:pPr>
                      <a:r>
                        <a:rPr lang="sk-SK" sz="1050" b="0" i="0" u="none" strike="noStrike" dirty="0">
                          <a:solidFill>
                            <a:schemeClr val="tx1"/>
                          </a:solidFill>
                          <a:effectLst/>
                          <a:latin typeface="Arial" panose="020B0604020202020204" pitchFamily="34" charset="0"/>
                        </a:rPr>
                        <a:t>€2,524,720 </a:t>
                      </a:r>
                    </a:p>
                    <a:p>
                      <a:pPr algn="l" fontAlgn="b">
                        <a:buNone/>
                      </a:pPr>
                      <a:endParaRPr lang="sk-SK" sz="1050" b="0" i="0" u="none" strike="noStrike" dirty="0">
                        <a:solidFill>
                          <a:schemeClr val="tx1"/>
                        </a:solidFill>
                        <a:effectLst/>
                        <a:latin typeface="Arial" panose="020B0604020202020204" pitchFamily="34" charset="0"/>
                      </a:endParaRPr>
                    </a:p>
                  </a:txBody>
                  <a:tcPr marL="7620" marR="7620" marT="7620" marB="0" anchor="b">
                    <a:solidFill>
                      <a:schemeClr val="accent5">
                        <a:lumMod val="20000"/>
                        <a:lumOff val="80000"/>
                      </a:schemeClr>
                    </a:solidFill>
                  </a:tcPr>
                </a:tc>
                <a:tc>
                  <a:txBody>
                    <a:bodyPr/>
                    <a:lstStyle/>
                    <a:p>
                      <a:pPr algn="l" fontAlgn="b">
                        <a:buNone/>
                      </a:pPr>
                      <a:r>
                        <a:rPr lang="sk-SK" sz="1050" b="0" i="0" u="none" strike="noStrike" dirty="0">
                          <a:solidFill>
                            <a:schemeClr val="tx1"/>
                          </a:solidFill>
                          <a:effectLst/>
                          <a:latin typeface="Arial" panose="020B0604020202020204" pitchFamily="34" charset="0"/>
                        </a:rPr>
                        <a:t>€336,7</a:t>
                      </a:r>
                      <a:r>
                        <a:rPr lang="en-GB" sz="1050" b="0" i="0" u="none" strike="noStrike" dirty="0">
                          <a:solidFill>
                            <a:schemeClr val="tx1"/>
                          </a:solidFill>
                          <a:effectLst/>
                          <a:latin typeface="Arial" panose="020B0604020202020204" pitchFamily="34" charset="0"/>
                        </a:rPr>
                        <a:t>31</a:t>
                      </a:r>
                      <a:r>
                        <a:rPr lang="sk-SK" sz="1050" b="0" i="0" u="none" strike="noStrike" dirty="0">
                          <a:solidFill>
                            <a:schemeClr val="tx1"/>
                          </a:solidFill>
                          <a:effectLst/>
                          <a:latin typeface="Arial" panose="020B0604020202020204" pitchFamily="34" charset="0"/>
                        </a:rPr>
                        <a:t>,</a:t>
                      </a:r>
                      <a:r>
                        <a:rPr lang="en-GB" sz="1050" b="0" i="0" u="none" strike="noStrike" dirty="0">
                          <a:solidFill>
                            <a:schemeClr val="tx1"/>
                          </a:solidFill>
                          <a:effectLst/>
                          <a:latin typeface="Arial" panose="020B0604020202020204" pitchFamily="34" charset="0"/>
                        </a:rPr>
                        <a:t>250</a:t>
                      </a:r>
                      <a:r>
                        <a:rPr lang="sk-SK" sz="1050" b="0" i="0" u="none" strike="noStrike" dirty="0">
                          <a:solidFill>
                            <a:schemeClr val="tx1"/>
                          </a:solidFill>
                          <a:effectLst/>
                          <a:latin typeface="Arial" panose="020B0604020202020204" pitchFamily="34" charset="0"/>
                        </a:rPr>
                        <a:t> </a:t>
                      </a:r>
                    </a:p>
                    <a:p>
                      <a:pPr algn="l" fontAlgn="b">
                        <a:buNone/>
                      </a:pPr>
                      <a:endParaRPr lang="sk-SK" sz="1050" b="0" i="0" u="none" strike="noStrike" dirty="0">
                        <a:solidFill>
                          <a:schemeClr val="tx1"/>
                        </a:solidFill>
                        <a:effectLst/>
                        <a:latin typeface="Arial" panose="020B0604020202020204" pitchFamily="34" charset="0"/>
                      </a:endParaRPr>
                    </a:p>
                  </a:txBody>
                  <a:tcPr marL="7620" marR="7620" marT="7620" marB="0" anchor="b">
                    <a:solidFill>
                      <a:schemeClr val="accent5">
                        <a:lumMod val="20000"/>
                        <a:lumOff val="80000"/>
                      </a:schemeClr>
                    </a:solidFill>
                  </a:tcPr>
                </a:tc>
                <a:tc>
                  <a:txBody>
                    <a:bodyPr/>
                    <a:lstStyle/>
                    <a:p>
                      <a:pPr algn="l" fontAlgn="b">
                        <a:buNone/>
                      </a:pPr>
                      <a:r>
                        <a:rPr lang="sk-SK" sz="1050" b="1" i="0" u="none" strike="noStrike" dirty="0">
                          <a:solidFill>
                            <a:schemeClr val="bg1"/>
                          </a:solidFill>
                          <a:effectLst/>
                          <a:latin typeface="Arial" panose="020B0604020202020204" pitchFamily="34" charset="0"/>
                        </a:rPr>
                        <a:t>€1,288,732,593</a:t>
                      </a:r>
                    </a:p>
                    <a:p>
                      <a:pPr algn="l" fontAlgn="b">
                        <a:buNone/>
                      </a:pPr>
                      <a:r>
                        <a:rPr lang="sk-SK" sz="1050" b="1" i="0" u="none" strike="noStrike" dirty="0">
                          <a:solidFill>
                            <a:schemeClr val="bg1"/>
                          </a:solidFill>
                          <a:effectLst/>
                          <a:latin typeface="Arial" panose="020B0604020202020204" pitchFamily="34" charset="0"/>
                        </a:rPr>
                        <a:t> </a:t>
                      </a:r>
                    </a:p>
                  </a:txBody>
                  <a:tcPr marL="7620" marR="7620" marT="7620" marB="0" anchor="b">
                    <a:solidFill>
                      <a:schemeClr val="accent1"/>
                    </a:solidFill>
                  </a:tcPr>
                </a:tc>
                <a:extLst>
                  <a:ext uri="{0D108BD9-81ED-4DB2-BD59-A6C34878D82A}">
                    <a16:rowId xmlns:a16="http://schemas.microsoft.com/office/drawing/2014/main" val="2753067629"/>
                  </a:ext>
                </a:extLst>
              </a:tr>
            </a:tbl>
          </a:graphicData>
        </a:graphic>
      </p:graphicFrame>
      <p:graphicFrame>
        <p:nvGraphicFramePr>
          <p:cNvPr id="3" name="Chart 2">
            <a:extLst>
              <a:ext uri="{FF2B5EF4-FFF2-40B4-BE49-F238E27FC236}">
                <a16:creationId xmlns:a16="http://schemas.microsoft.com/office/drawing/2014/main" id="{23B95966-C84C-5A85-F583-B308D6693CF7}"/>
              </a:ext>
            </a:extLst>
          </p:cNvPr>
          <p:cNvGraphicFramePr>
            <a:graphicFrameLocks/>
          </p:cNvGraphicFramePr>
          <p:nvPr>
            <p:extLst>
              <p:ext uri="{D42A27DB-BD31-4B8C-83A1-F6EECF244321}">
                <p14:modId xmlns:p14="http://schemas.microsoft.com/office/powerpoint/2010/main" val="492548360"/>
              </p:ext>
            </p:extLst>
          </p:nvPr>
        </p:nvGraphicFramePr>
        <p:xfrm>
          <a:off x="647698" y="3813955"/>
          <a:ext cx="2867026" cy="2390886"/>
        </p:xfrm>
        <a:graphic>
          <a:graphicData uri="http://schemas.openxmlformats.org/drawingml/2006/chart">
            <c:chart xmlns:c="http://schemas.openxmlformats.org/drawingml/2006/chart" xmlns:r="http://schemas.openxmlformats.org/officeDocument/2006/relationships" r:id="rId6"/>
          </a:graphicData>
        </a:graphic>
      </p:graphicFrame>
      <p:sp>
        <p:nvSpPr>
          <p:cNvPr id="4" name="Arrow: Right 3">
            <a:extLst>
              <a:ext uri="{FF2B5EF4-FFF2-40B4-BE49-F238E27FC236}">
                <a16:creationId xmlns:a16="http://schemas.microsoft.com/office/drawing/2014/main" id="{301C6A5B-C578-FE34-A6A8-B9BD11C7943F}"/>
              </a:ext>
            </a:extLst>
          </p:cNvPr>
          <p:cNvSpPr/>
          <p:nvPr/>
        </p:nvSpPr>
        <p:spPr>
          <a:xfrm rot="5400000">
            <a:off x="1438414" y="1522475"/>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Arrow: Right 6">
            <a:extLst>
              <a:ext uri="{FF2B5EF4-FFF2-40B4-BE49-F238E27FC236}">
                <a16:creationId xmlns:a16="http://schemas.microsoft.com/office/drawing/2014/main" id="{521938D2-5642-CB59-027D-E8771ACF8865}"/>
              </a:ext>
            </a:extLst>
          </p:cNvPr>
          <p:cNvSpPr/>
          <p:nvPr/>
        </p:nvSpPr>
        <p:spPr>
          <a:xfrm rot="16200000">
            <a:off x="2504693" y="1524380"/>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Arrow: Right 14">
            <a:extLst>
              <a:ext uri="{FF2B5EF4-FFF2-40B4-BE49-F238E27FC236}">
                <a16:creationId xmlns:a16="http://schemas.microsoft.com/office/drawing/2014/main" id="{3A648F64-4DA4-7EEA-1E56-A2FCE161562D}"/>
              </a:ext>
            </a:extLst>
          </p:cNvPr>
          <p:cNvSpPr/>
          <p:nvPr/>
        </p:nvSpPr>
        <p:spPr>
          <a:xfrm rot="16200000">
            <a:off x="3577550" y="1522475"/>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6" name="Arrow: Right 15">
            <a:extLst>
              <a:ext uri="{FF2B5EF4-FFF2-40B4-BE49-F238E27FC236}">
                <a16:creationId xmlns:a16="http://schemas.microsoft.com/office/drawing/2014/main" id="{37F29E9E-1EFA-5B70-8949-6B84F62B6B31}"/>
              </a:ext>
            </a:extLst>
          </p:cNvPr>
          <p:cNvSpPr/>
          <p:nvPr/>
        </p:nvSpPr>
        <p:spPr>
          <a:xfrm rot="16200000">
            <a:off x="4639205" y="1524380"/>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9" name="Arrow: Right 18">
            <a:extLst>
              <a:ext uri="{FF2B5EF4-FFF2-40B4-BE49-F238E27FC236}">
                <a16:creationId xmlns:a16="http://schemas.microsoft.com/office/drawing/2014/main" id="{784C97A1-0346-A823-9841-965E87022CB2}"/>
              </a:ext>
            </a:extLst>
          </p:cNvPr>
          <p:cNvSpPr/>
          <p:nvPr/>
        </p:nvSpPr>
        <p:spPr>
          <a:xfrm rot="5400000">
            <a:off x="5717256" y="1525015"/>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0" name="Arrow: Right 19">
            <a:extLst>
              <a:ext uri="{FF2B5EF4-FFF2-40B4-BE49-F238E27FC236}">
                <a16:creationId xmlns:a16="http://schemas.microsoft.com/office/drawing/2014/main" id="{169296AD-2233-8018-C7A0-3C0929930DDF}"/>
              </a:ext>
            </a:extLst>
          </p:cNvPr>
          <p:cNvSpPr/>
          <p:nvPr/>
        </p:nvSpPr>
        <p:spPr>
          <a:xfrm rot="16200000">
            <a:off x="6849119" y="1537194"/>
            <a:ext cx="130612" cy="138113"/>
          </a:xfrm>
          <a:prstGeom prst="rightArrow">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22" name="Graphic 21" descr="Woman with cane with solid fill">
            <a:extLst>
              <a:ext uri="{FF2B5EF4-FFF2-40B4-BE49-F238E27FC236}">
                <a16:creationId xmlns:a16="http://schemas.microsoft.com/office/drawing/2014/main" id="{B0931ED2-DFF5-E1DD-6ACD-DC32C53134C8}"/>
              </a:ext>
            </a:extLst>
          </p:cNvPr>
          <p:cNvPicPr>
            <a:picLocks noChangeAspect="1"/>
          </p:cNvPicPr>
          <p:nvPr/>
        </p:nvPicPr>
        <p:blipFill>
          <a:blip r:embed="rId7" cstate="print">
            <a:extLst>
              <a:ext uri="{96DAC541-7B7A-43D3-8B79-37D633B846F1}">
                <asvg:svgBlip xmlns:asvg="http://schemas.microsoft.com/office/drawing/2016/SVG/main" r:embed="rId8"/>
              </a:ext>
            </a:extLst>
          </a:blip>
          <a:stretch>
            <a:fillRect/>
          </a:stretch>
        </p:blipFill>
        <p:spPr>
          <a:xfrm>
            <a:off x="3944923" y="8099326"/>
            <a:ext cx="690531" cy="690531"/>
          </a:xfrm>
          <a:prstGeom prst="rect">
            <a:avLst/>
          </a:prstGeom>
        </p:spPr>
      </p:pic>
      <p:sp>
        <p:nvSpPr>
          <p:cNvPr id="8" name="Slide Number Placeholder 3">
            <a:extLst>
              <a:ext uri="{FF2B5EF4-FFF2-40B4-BE49-F238E27FC236}">
                <a16:creationId xmlns:a16="http://schemas.microsoft.com/office/drawing/2014/main" id="{19FF9E3F-992C-EB64-5419-D0CF8A2525E5}"/>
              </a:ext>
            </a:extLst>
          </p:cNvPr>
          <p:cNvSpPr>
            <a:spLocks noGrp="1"/>
          </p:cNvSpPr>
          <p:nvPr>
            <p:ph type="sldNum" sz="quarter" idx="12"/>
          </p:nvPr>
        </p:nvSpPr>
        <p:spPr>
          <a:xfrm>
            <a:off x="6534903" y="10309829"/>
            <a:ext cx="558047" cy="126810"/>
          </a:xfrm>
        </p:spPr>
        <p:txBody>
          <a:bodyPr/>
          <a:lstStyle/>
          <a:p>
            <a:fld id="{721C06D9-4617-44B0-8711-1EF1C439A609}" type="slidenum">
              <a:rPr lang="en-US" sz="500" smtClean="0"/>
              <a:pPr/>
              <a:t>7</a:t>
            </a:fld>
            <a:endParaRPr lang="en-US" sz="500"/>
          </a:p>
        </p:txBody>
      </p:sp>
      <p:sp>
        <p:nvSpPr>
          <p:cNvPr id="10" name="Footer Placeholder 1">
            <a:extLst>
              <a:ext uri="{FF2B5EF4-FFF2-40B4-BE49-F238E27FC236}">
                <a16:creationId xmlns:a16="http://schemas.microsoft.com/office/drawing/2014/main" id="{723F93FA-2C7B-0378-5C3B-4E141098C2A5}"/>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sp>
        <p:nvSpPr>
          <p:cNvPr id="17" name="BlokTextu 16"/>
          <p:cNvSpPr txBox="1"/>
          <p:nvPr/>
        </p:nvSpPr>
        <p:spPr>
          <a:xfrm>
            <a:off x="1387928" y="5546271"/>
            <a:ext cx="1676400" cy="584775"/>
          </a:xfrm>
          <a:prstGeom prst="rect">
            <a:avLst/>
          </a:prstGeom>
          <a:solidFill>
            <a:schemeClr val="bg1"/>
          </a:solidFill>
        </p:spPr>
        <p:txBody>
          <a:bodyPr wrap="square" rtlCol="0">
            <a:spAutoFit/>
          </a:bodyPr>
          <a:lstStyle/>
          <a:p>
            <a:pPr>
              <a:spcBef>
                <a:spcPts val="300"/>
              </a:spcBef>
            </a:pPr>
            <a:r>
              <a:rPr lang="en-US" sz="900"/>
              <a:t>Direct economic impact</a:t>
            </a:r>
          </a:p>
          <a:p>
            <a:pPr>
              <a:spcBef>
                <a:spcPts val="300"/>
              </a:spcBef>
            </a:pPr>
            <a:r>
              <a:rPr lang="en-US" sz="900"/>
              <a:t>Indirect economic impact</a:t>
            </a:r>
          </a:p>
          <a:p>
            <a:pPr>
              <a:spcBef>
                <a:spcPts val="300"/>
              </a:spcBef>
            </a:pPr>
            <a:r>
              <a:rPr lang="en-US" sz="900"/>
              <a:t>Total impact</a:t>
            </a:r>
          </a:p>
        </p:txBody>
      </p:sp>
    </p:spTree>
    <p:extLst>
      <p:ext uri="{BB962C8B-B14F-4D97-AF65-F5344CB8AC3E}">
        <p14:creationId xmlns:p14="http://schemas.microsoft.com/office/powerpoint/2010/main" val="248970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8C26F-A445-4F27-8FBF-326F8BD97FFF}"/>
              </a:ext>
            </a:extLst>
          </p:cNvPr>
          <p:cNvSpPr>
            <a:spLocks noGrp="1"/>
          </p:cNvSpPr>
          <p:nvPr>
            <p:ph type="title"/>
          </p:nvPr>
        </p:nvSpPr>
        <p:spPr>
          <a:xfrm>
            <a:off x="647700" y="430212"/>
            <a:ext cx="6264275" cy="542468"/>
          </a:xfrm>
        </p:spPr>
        <p:txBody>
          <a:bodyPr/>
          <a:lstStyle/>
          <a:p>
            <a:r>
              <a:rPr lang="en-US"/>
              <a:t>02 Economic Value Generated in the Slovak Republic (continued)</a:t>
            </a:r>
          </a:p>
        </p:txBody>
      </p:sp>
      <p:sp>
        <p:nvSpPr>
          <p:cNvPr id="6" name="Text Placeholder 5">
            <a:extLst>
              <a:ext uri="{FF2B5EF4-FFF2-40B4-BE49-F238E27FC236}">
                <a16:creationId xmlns:a16="http://schemas.microsoft.com/office/drawing/2014/main" id="{EA450936-27D4-44BE-859C-2E0212D91A2E}"/>
              </a:ext>
            </a:extLst>
          </p:cNvPr>
          <p:cNvSpPr>
            <a:spLocks noGrp="1"/>
          </p:cNvSpPr>
          <p:nvPr>
            <p:ph type="body" sz="quarter" idx="13"/>
          </p:nvPr>
        </p:nvSpPr>
        <p:spPr>
          <a:xfrm>
            <a:off x="641780" y="2076903"/>
            <a:ext cx="6348523" cy="7919851"/>
          </a:xfrm>
        </p:spPr>
        <p:txBody>
          <a:bodyPr wrap="none"/>
          <a:lstStyle/>
          <a:p>
            <a:pPr>
              <a:spcBef>
                <a:spcPts val="200"/>
              </a:spcBef>
              <a:spcAft>
                <a:spcPts val="200"/>
              </a:spcAft>
            </a:pPr>
            <a:r>
              <a:rPr lang="en-US" sz="1050" b="1">
                <a:solidFill>
                  <a:schemeClr val="tx2"/>
                </a:solidFill>
              </a:rPr>
              <a:t>Infrastructure Projects</a:t>
            </a:r>
          </a:p>
          <a:p>
            <a:pPr>
              <a:spcBef>
                <a:spcPts val="200"/>
              </a:spcBef>
              <a:spcAft>
                <a:spcPts val="200"/>
              </a:spcAft>
            </a:pPr>
            <a:r>
              <a:rPr lang="en-US" sz="1050"/>
              <a:t>In addition to the new infrastructure projects, reconstructions of the existing infrastructure are also planned in Slovakia in the long term. The table below shows examples of these situations in the selected districts, and the identified financial need for the implementation of the selected investment.</a:t>
            </a: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p>
          <a:p>
            <a:pPr>
              <a:spcBef>
                <a:spcPts val="200"/>
              </a:spcBef>
              <a:spcAft>
                <a:spcPts val="200"/>
              </a:spcAft>
            </a:pPr>
            <a:r>
              <a:rPr lang="en-US" sz="1050"/>
              <a:t>In the Galanta district, this involves the planned reconstruction of the </a:t>
            </a:r>
            <a:r>
              <a:rPr lang="en-US" sz="1050">
                <a:solidFill>
                  <a:srgbClr val="787878"/>
                </a:solidFill>
                <a:hlinkClick r:id="rId2"/>
              </a:rPr>
              <a:t>bridge over the railway </a:t>
            </a:r>
            <a:r>
              <a:rPr lang="en-US" sz="1050">
                <a:solidFill>
                  <a:srgbClr val="787878"/>
                </a:solidFill>
              </a:rPr>
              <a:t>in</a:t>
            </a:r>
            <a:r>
              <a:rPr lang="en-US" sz="1050"/>
              <a:t> Sereď, which has been closed since May 2023 due to an emergency situation, and drivers are therefore dependent on detours. The </a:t>
            </a:r>
            <a:r>
              <a:rPr lang="en-US" sz="1050">
                <a:solidFill>
                  <a:srgbClr val="787878"/>
                </a:solidFill>
                <a:hlinkClick r:id="rId3"/>
              </a:rPr>
              <a:t>I/50 road between Prievidza and Nováky </a:t>
            </a:r>
            <a:r>
              <a:rPr lang="en-US" sz="1050"/>
              <a:t>has long required </a:t>
            </a:r>
            <a:r>
              <a:rPr lang="en-US" sz="1050">
                <a:solidFill>
                  <a:srgbClr val="787878"/>
                </a:solidFill>
                <a:hlinkClick r:id="rId4"/>
              </a:rPr>
              <a:t>reconstruction</a:t>
            </a:r>
            <a:r>
              <a:rPr lang="en-US" sz="1050">
                <a:solidFill>
                  <a:srgbClr val="787878"/>
                </a:solidFill>
              </a:rPr>
              <a:t>,</a:t>
            </a:r>
            <a:r>
              <a:rPr lang="en-US" sz="1050"/>
              <a:t> for example due to the increased risk of skidding caused by road wear. In </a:t>
            </a:r>
            <a:r>
              <a:rPr lang="en-US" sz="1050">
                <a:solidFill>
                  <a:srgbClr val="787878"/>
                </a:solidFill>
                <a:hlinkClick r:id="rId5"/>
              </a:rPr>
              <a:t>Rožňava,</a:t>
            </a:r>
            <a:r>
              <a:rPr lang="en-US" sz="1050">
                <a:solidFill>
                  <a:srgbClr val="787878"/>
                </a:solidFill>
              </a:rPr>
              <a:t> </a:t>
            </a:r>
            <a:r>
              <a:rPr lang="en-US" sz="1050"/>
              <a:t>Lidl’s contribution to this district would be sufficient in 2024 to reconstruct the roof of the town hall and community center.</a:t>
            </a:r>
          </a:p>
          <a:p>
            <a:pPr>
              <a:spcBef>
                <a:spcPts val="200"/>
              </a:spcBef>
              <a:spcAft>
                <a:spcPts val="200"/>
              </a:spcAft>
            </a:pPr>
            <a:endParaRPr lang="en-US" sz="1050">
              <a:solidFill>
                <a:srgbClr val="787878"/>
              </a:solidFill>
            </a:endParaRPr>
          </a:p>
          <a:p>
            <a:pPr>
              <a:spcBef>
                <a:spcPts val="200"/>
              </a:spcBef>
              <a:spcAft>
                <a:spcPts val="200"/>
              </a:spcAft>
            </a:pPr>
            <a:r>
              <a:rPr lang="en-US" sz="1050" b="1">
                <a:solidFill>
                  <a:schemeClr val="tx2"/>
                </a:solidFill>
              </a:rPr>
              <a:t>Support for Culture</a:t>
            </a:r>
          </a:p>
          <a:p>
            <a:pPr>
              <a:spcBef>
                <a:spcPts val="200"/>
              </a:spcBef>
              <a:spcAft>
                <a:spcPts val="200"/>
              </a:spcAft>
            </a:pPr>
            <a:r>
              <a:rPr lang="en-US" sz="1050"/>
              <a:t>In this part of the Study, we compare the distribution of economic value to districts with the costs of operating theaters under the founding authority of cities and regions. Specifically, the </a:t>
            </a:r>
            <a:r>
              <a:rPr lang="en-US" sz="1050">
                <a:solidFill>
                  <a:srgbClr val="787878"/>
                </a:solidFill>
                <a:hlinkClick r:id="rId6"/>
              </a:rPr>
              <a:t>Jozef Gregor Tajovský Theater </a:t>
            </a:r>
            <a:r>
              <a:rPr lang="en-US" sz="1050"/>
              <a:t>in Zvolen, </a:t>
            </a:r>
            <a:r>
              <a:rPr lang="en-US" sz="1050">
                <a:solidFill>
                  <a:srgbClr val="787878"/>
                </a:solidFill>
                <a:hlinkClick r:id="rId7"/>
              </a:rPr>
              <a:t>the City Theater</a:t>
            </a:r>
            <a:r>
              <a:rPr lang="en-US" sz="1050">
                <a:solidFill>
                  <a:srgbClr val="787878"/>
                </a:solidFill>
              </a:rPr>
              <a:t> </a:t>
            </a:r>
            <a:r>
              <a:rPr lang="en-US" sz="1050"/>
              <a:t>in Žilina, the </a:t>
            </a:r>
            <a:r>
              <a:rPr lang="en-US" sz="1050">
                <a:solidFill>
                  <a:srgbClr val="787878"/>
                </a:solidFill>
                <a:hlinkClick r:id="rId8"/>
              </a:rPr>
              <a:t>Slovak Chamber Theater</a:t>
            </a:r>
            <a:r>
              <a:rPr lang="en-US" sz="1050">
                <a:solidFill>
                  <a:srgbClr val="787878"/>
                </a:solidFill>
              </a:rPr>
              <a:t> </a:t>
            </a:r>
            <a:r>
              <a:rPr lang="en-US" sz="1050"/>
              <a:t>in Martin and the ACTORES City Theater in Rožňava. In all cases, the real economic value generated in the districts of Martin, Zvolen, and Žilina would cover the costs of the annual operation of these three theaters. The City Theater in Žilina would have its financing covered for 12 years with Lidl’s annual contribution, and the theater in Zvolen for another 6 years. If we consider the amount of 2 million EUR as the average annual cost of operating one city theater (within the founding competence of the city or a higher territorial unit), then the real economic value generated by Lidl specifically for the “City“ type of beneficiary can annually finance a city or regional theater. The following table shows the costs of annual financing of the selected theaters. The data come from the financial reports for the year 2024.</a:t>
            </a: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endParaRPr lang="en-US" sz="1050">
              <a:solidFill>
                <a:srgbClr val="787878"/>
              </a:solidFill>
            </a:endParaRPr>
          </a:p>
          <a:p>
            <a:pPr>
              <a:spcBef>
                <a:spcPts val="200"/>
              </a:spcBef>
              <a:spcAft>
                <a:spcPts val="200"/>
              </a:spcAft>
            </a:pPr>
            <a:r>
              <a:rPr lang="en-US" sz="1050"/>
              <a:t>The total costs of operating the theater are also partly financed by income from the sold admission tickets and grants or other state contributions. In the following example, we therefore work only with a contribution from the budget of the city of Rožňava. </a:t>
            </a:r>
          </a:p>
          <a:p>
            <a:pPr>
              <a:spcBef>
                <a:spcPts val="200"/>
              </a:spcBef>
              <a:spcAft>
                <a:spcPts val="200"/>
              </a:spcAft>
            </a:pPr>
            <a:endParaRPr lang="en-US" sz="1050"/>
          </a:p>
          <a:p>
            <a:pPr>
              <a:spcBef>
                <a:spcPts val="200"/>
              </a:spcBef>
              <a:spcAft>
                <a:spcPts val="200"/>
              </a:spcAft>
            </a:pPr>
            <a:r>
              <a:rPr lang="en-US" sz="1050"/>
              <a:t>	The economic value generated by Lidl to 	the Rožňava district in 2024 would allow 	financing the annual contribution to the operation of the </a:t>
            </a:r>
            <a:r>
              <a:rPr lang="en-US" sz="1050" b="1">
                <a:solidFill>
                  <a:schemeClr val="accent1"/>
                </a:solidFill>
              </a:rPr>
              <a:t>ACTORES City Theater </a:t>
            </a:r>
            <a:r>
              <a:rPr lang="en-US" sz="1050"/>
              <a:t>(paid from the city budget) in the amount of </a:t>
            </a:r>
            <a:r>
              <a:rPr lang="en-US" sz="1050" b="1">
                <a:solidFill>
                  <a:schemeClr val="accent1"/>
                </a:solidFill>
              </a:rPr>
              <a:t>EUR 200 thousand </a:t>
            </a:r>
            <a:r>
              <a:rPr lang="en-US" sz="1050"/>
              <a:t>for </a:t>
            </a:r>
            <a:r>
              <a:rPr lang="en-US" sz="1050" b="1">
                <a:solidFill>
                  <a:schemeClr val="accent1"/>
                </a:solidFill>
              </a:rPr>
              <a:t>seven years</a:t>
            </a:r>
            <a:r>
              <a:rPr lang="en-US" sz="1050">
                <a:solidFill>
                  <a:srgbClr val="787878"/>
                </a:solidFill>
              </a:rPr>
              <a:t>.</a:t>
            </a:r>
          </a:p>
          <a:p>
            <a:pPr>
              <a:spcBef>
                <a:spcPts val="200"/>
              </a:spcBef>
              <a:spcAft>
                <a:spcPts val="200"/>
              </a:spcAft>
            </a:pPr>
            <a:r>
              <a:rPr lang="en-US" sz="800"/>
              <a:t>Source: </a:t>
            </a:r>
            <a:r>
              <a:rPr lang="en-US" sz="800">
                <a:solidFill>
                  <a:srgbClr val="787878"/>
                </a:solidFill>
                <a:hlinkClick r:id="rId9"/>
              </a:rPr>
              <a:t>Budget of the city of Rožňava for the year 2024</a:t>
            </a:r>
            <a:r>
              <a:rPr lang="en-US" sz="800">
                <a:solidFill>
                  <a:srgbClr val="787878"/>
                </a:solidFill>
              </a:rPr>
              <a:t>, p.</a:t>
            </a:r>
            <a:r>
              <a:rPr lang="en-US" sz="800"/>
              <a:t> 33</a:t>
            </a:r>
          </a:p>
          <a:p>
            <a:pPr>
              <a:spcBef>
                <a:spcPts val="200"/>
              </a:spcBef>
              <a:spcAft>
                <a:spcPts val="200"/>
              </a:spcAft>
            </a:pPr>
            <a:endParaRPr lang="en-US" sz="800">
              <a:solidFill>
                <a:srgbClr val="787878"/>
              </a:solidFill>
            </a:endParaRPr>
          </a:p>
          <a:p>
            <a:pPr>
              <a:spcBef>
                <a:spcPts val="200"/>
              </a:spcBef>
              <a:spcAft>
                <a:spcPts val="200"/>
              </a:spcAft>
            </a:pPr>
            <a:r>
              <a:rPr lang="en-US" sz="1050" b="1"/>
              <a:t>The distribution of value to regions, in the percentage terms, looks as follows:</a:t>
            </a:r>
          </a:p>
        </p:txBody>
      </p:sp>
      <p:graphicFrame>
        <p:nvGraphicFramePr>
          <p:cNvPr id="17" name="Table 10">
            <a:extLst>
              <a:ext uri="{FF2B5EF4-FFF2-40B4-BE49-F238E27FC236}">
                <a16:creationId xmlns:a16="http://schemas.microsoft.com/office/drawing/2014/main" id="{E2894C9F-D9C1-4185-D9A4-63845A643B45}"/>
              </a:ext>
            </a:extLst>
          </p:cNvPr>
          <p:cNvGraphicFramePr>
            <a:graphicFrameLocks noGrp="1"/>
          </p:cNvGraphicFramePr>
          <p:nvPr>
            <p:extLst>
              <p:ext uri="{D42A27DB-BD31-4B8C-83A1-F6EECF244321}">
                <p14:modId xmlns:p14="http://schemas.microsoft.com/office/powerpoint/2010/main" val="1844497543"/>
              </p:ext>
            </p:extLst>
          </p:nvPr>
        </p:nvGraphicFramePr>
        <p:xfrm>
          <a:off x="641780" y="3451120"/>
          <a:ext cx="2984642" cy="1583452"/>
        </p:xfrm>
        <a:graphic>
          <a:graphicData uri="http://schemas.openxmlformats.org/drawingml/2006/table">
            <a:tbl>
              <a:tblPr firstRow="1" lastRow="1" bandCol="1">
                <a:tableStyleId>{93296810-A885-4BE3-A3E7-6D5BEEA58F35}</a:tableStyleId>
              </a:tblPr>
              <a:tblGrid>
                <a:gridCol w="953576">
                  <a:extLst>
                    <a:ext uri="{9D8B030D-6E8A-4147-A177-3AD203B41FA5}">
                      <a16:colId xmlns:a16="http://schemas.microsoft.com/office/drawing/2014/main" val="2221537765"/>
                    </a:ext>
                  </a:extLst>
                </a:gridCol>
                <a:gridCol w="2031066">
                  <a:extLst>
                    <a:ext uri="{9D8B030D-6E8A-4147-A177-3AD203B41FA5}">
                      <a16:colId xmlns:a16="http://schemas.microsoft.com/office/drawing/2014/main" val="895464556"/>
                    </a:ext>
                  </a:extLst>
                </a:gridCol>
              </a:tblGrid>
              <a:tr h="433740">
                <a:tc>
                  <a:txBody>
                    <a:bodyPr/>
                    <a:lstStyle/>
                    <a:p>
                      <a:r>
                        <a:rPr lang="sk-SK" sz="1050" dirty="0" err="1"/>
                        <a:t>District</a:t>
                      </a:r>
                      <a:endParaRPr lang="sk-SK" sz="1050" dirty="0"/>
                    </a:p>
                  </a:txBody>
                  <a:tcPr anchor="ctr">
                    <a:lnR w="38100" cap="flat" cmpd="sng" algn="ctr">
                      <a:solidFill>
                        <a:schemeClr val="bg1"/>
                      </a:solidFill>
                      <a:prstDash val="solid"/>
                      <a:round/>
                      <a:headEnd type="none" w="med" len="med"/>
                      <a:tailEnd type="none" w="med" len="med"/>
                    </a:lnR>
                  </a:tcPr>
                </a:tc>
                <a:tc>
                  <a:txBody>
                    <a:bodyPr/>
                    <a:lstStyle/>
                    <a:p>
                      <a:pPr algn="ctr"/>
                      <a:r>
                        <a:rPr lang="sk-SK" sz="1050" dirty="0" err="1"/>
                        <a:t>Financial</a:t>
                      </a:r>
                      <a:r>
                        <a:rPr lang="sk-SK" sz="1050" dirty="0"/>
                        <a:t> </a:t>
                      </a:r>
                      <a:r>
                        <a:rPr lang="sk-SK" sz="1050" dirty="0" err="1"/>
                        <a:t>need</a:t>
                      </a:r>
                      <a:r>
                        <a:rPr lang="sk-SK" sz="1050" dirty="0"/>
                        <a:t> in </a:t>
                      </a:r>
                      <a:r>
                        <a:rPr lang="sk-SK" sz="1050" dirty="0" err="1"/>
                        <a:t>millions</a:t>
                      </a:r>
                      <a:r>
                        <a:rPr lang="sk-SK" sz="1050" dirty="0"/>
                        <a:t> </a:t>
                      </a:r>
                      <a:r>
                        <a:rPr lang="sk-SK" sz="1050" dirty="0" err="1"/>
                        <a:t>of</a:t>
                      </a:r>
                      <a:r>
                        <a:rPr lang="sk-SK" sz="1050" dirty="0"/>
                        <a:t> EUR</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66403250"/>
                  </a:ext>
                </a:extLst>
              </a:tr>
              <a:tr h="321031">
                <a:tc>
                  <a:txBody>
                    <a:bodyPr/>
                    <a:lstStyle/>
                    <a:p>
                      <a:r>
                        <a:rPr lang="sk-SK" sz="1050" dirty="0"/>
                        <a:t>Galanta</a:t>
                      </a:r>
                    </a:p>
                  </a:txBody>
                  <a:tcPr anchor="ctr"/>
                </a:tc>
                <a:tc>
                  <a:txBody>
                    <a:bodyPr/>
                    <a:lstStyle/>
                    <a:p>
                      <a:r>
                        <a:rPr lang="sk-SK" sz="1050" dirty="0"/>
                        <a:t>8 mil. </a:t>
                      </a:r>
                    </a:p>
                  </a:txBody>
                  <a:tcPr anchor="ctr"/>
                </a:tc>
                <a:extLst>
                  <a:ext uri="{0D108BD9-81ED-4DB2-BD59-A6C34878D82A}">
                    <a16:rowId xmlns:a16="http://schemas.microsoft.com/office/drawing/2014/main" val="3414271786"/>
                  </a:ext>
                </a:extLst>
              </a:tr>
              <a:tr h="290920">
                <a:tc>
                  <a:txBody>
                    <a:bodyPr/>
                    <a:lstStyle/>
                    <a:p>
                      <a:r>
                        <a:rPr lang="sk-SK" sz="1050" dirty="0"/>
                        <a:t>Prievidza</a:t>
                      </a:r>
                    </a:p>
                  </a:txBody>
                  <a:tcPr anchor="ctr"/>
                </a:tc>
                <a:tc>
                  <a:txBody>
                    <a:bodyPr/>
                    <a:lstStyle/>
                    <a:p>
                      <a:r>
                        <a:rPr lang="sk-SK" sz="1050" dirty="0"/>
                        <a:t>11 mil.</a:t>
                      </a:r>
                    </a:p>
                  </a:txBody>
                  <a:tcPr anchor="ctr"/>
                </a:tc>
                <a:extLst>
                  <a:ext uri="{0D108BD9-81ED-4DB2-BD59-A6C34878D82A}">
                    <a16:rowId xmlns:a16="http://schemas.microsoft.com/office/drawing/2014/main" val="568467468"/>
                  </a:ext>
                </a:extLst>
              </a:tr>
              <a:tr h="290920">
                <a:tc>
                  <a:txBody>
                    <a:bodyPr/>
                    <a:lstStyle/>
                    <a:p>
                      <a:r>
                        <a:rPr lang="sk-SK" sz="1050" dirty="0"/>
                        <a:t>Rožňava</a:t>
                      </a:r>
                    </a:p>
                  </a:txBody>
                  <a:tcPr anchor="ctr"/>
                </a:tc>
                <a:tc>
                  <a:txBody>
                    <a:bodyPr/>
                    <a:lstStyle/>
                    <a:p>
                      <a:r>
                        <a:rPr lang="sk-SK" sz="1050" dirty="0"/>
                        <a:t>0.7 mil.</a:t>
                      </a:r>
                    </a:p>
                  </a:txBody>
                  <a:tcPr anchor="ctr"/>
                </a:tc>
                <a:extLst>
                  <a:ext uri="{0D108BD9-81ED-4DB2-BD59-A6C34878D82A}">
                    <a16:rowId xmlns:a16="http://schemas.microsoft.com/office/drawing/2014/main" val="901074208"/>
                  </a:ext>
                </a:extLst>
              </a:tr>
              <a:tr h="246841">
                <a:tc gridSpan="2">
                  <a:txBody>
                    <a:bodyPr/>
                    <a:lstStyle/>
                    <a:p>
                      <a:r>
                        <a:rPr lang="en-US" sz="800" b="1" dirty="0"/>
                        <a:t>Source: Media outlets and budget of the city of </a:t>
                      </a:r>
                      <a:r>
                        <a:rPr lang="en-US" sz="800" b="1" dirty="0" err="1"/>
                        <a:t>Rožňava</a:t>
                      </a:r>
                      <a:endParaRPr lang="sk-SK" sz="800" b="1" dirty="0"/>
                    </a:p>
                  </a:txBody>
                  <a:tcPr anchor="ctr"/>
                </a:tc>
                <a:tc hMerge="1">
                  <a:txBody>
                    <a:bodyPr/>
                    <a:lstStyle/>
                    <a:p>
                      <a:endParaRPr lang="sk-SK" sz="1050" b="1"/>
                    </a:p>
                  </a:txBody>
                  <a:tcPr anchor="ctr"/>
                </a:tc>
                <a:extLst>
                  <a:ext uri="{0D108BD9-81ED-4DB2-BD59-A6C34878D82A}">
                    <a16:rowId xmlns:a16="http://schemas.microsoft.com/office/drawing/2014/main" val="4238955083"/>
                  </a:ext>
                </a:extLst>
              </a:tr>
            </a:tbl>
          </a:graphicData>
        </a:graphic>
      </p:graphicFrame>
      <p:graphicFrame>
        <p:nvGraphicFramePr>
          <p:cNvPr id="10" name="Table 10">
            <a:extLst>
              <a:ext uri="{FF2B5EF4-FFF2-40B4-BE49-F238E27FC236}">
                <a16:creationId xmlns:a16="http://schemas.microsoft.com/office/drawing/2014/main" id="{5BC6E570-4BA6-8188-B4B6-1CDB31293E75}"/>
              </a:ext>
            </a:extLst>
          </p:cNvPr>
          <p:cNvGraphicFramePr>
            <a:graphicFrameLocks noGrp="1"/>
          </p:cNvGraphicFramePr>
          <p:nvPr>
            <p:extLst>
              <p:ext uri="{D42A27DB-BD31-4B8C-83A1-F6EECF244321}">
                <p14:modId xmlns:p14="http://schemas.microsoft.com/office/powerpoint/2010/main" val="2850878460"/>
              </p:ext>
            </p:extLst>
          </p:nvPr>
        </p:nvGraphicFramePr>
        <p:xfrm>
          <a:off x="3941477" y="3344440"/>
          <a:ext cx="2953036" cy="1454225"/>
        </p:xfrm>
        <a:graphic>
          <a:graphicData uri="http://schemas.openxmlformats.org/drawingml/2006/table">
            <a:tbl>
              <a:tblPr firstRow="1" lastRow="1" bandCol="1">
                <a:tableStyleId>{93296810-A885-4BE3-A3E7-6D5BEEA58F35}</a:tableStyleId>
              </a:tblPr>
              <a:tblGrid>
                <a:gridCol w="1824460">
                  <a:extLst>
                    <a:ext uri="{9D8B030D-6E8A-4147-A177-3AD203B41FA5}">
                      <a16:colId xmlns:a16="http://schemas.microsoft.com/office/drawing/2014/main" val="2221537765"/>
                    </a:ext>
                  </a:extLst>
                </a:gridCol>
                <a:gridCol w="1128576">
                  <a:extLst>
                    <a:ext uri="{9D8B030D-6E8A-4147-A177-3AD203B41FA5}">
                      <a16:colId xmlns:a16="http://schemas.microsoft.com/office/drawing/2014/main" val="1149359993"/>
                    </a:ext>
                  </a:extLst>
                </a:gridCol>
              </a:tblGrid>
              <a:tr h="433857">
                <a:tc>
                  <a:txBody>
                    <a:bodyPr/>
                    <a:lstStyle/>
                    <a:p>
                      <a:r>
                        <a:rPr lang="sk-SK" sz="1050" dirty="0" err="1"/>
                        <a:t>Theater</a:t>
                      </a:r>
                      <a:endParaRPr lang="sk-SK" sz="1050" dirty="0"/>
                    </a:p>
                  </a:txBody>
                  <a:tcPr anchor="ctr"/>
                </a:tc>
                <a:tc>
                  <a:txBody>
                    <a:bodyPr/>
                    <a:lstStyle/>
                    <a:p>
                      <a:r>
                        <a:rPr lang="sk-SK" sz="1050" dirty="0" err="1"/>
                        <a:t>Annual</a:t>
                      </a:r>
                      <a:r>
                        <a:rPr lang="sk-SK" sz="1050" dirty="0"/>
                        <a:t> </a:t>
                      </a:r>
                      <a:r>
                        <a:rPr lang="sk-SK" sz="1050" dirty="0" err="1"/>
                        <a:t>cost</a:t>
                      </a:r>
                      <a:r>
                        <a:rPr lang="sk-SK" sz="1050" dirty="0"/>
                        <a:t> in EUR</a:t>
                      </a:r>
                    </a:p>
                  </a:txBody>
                  <a:tcPr anchor="ctr"/>
                </a:tc>
                <a:extLst>
                  <a:ext uri="{0D108BD9-81ED-4DB2-BD59-A6C34878D82A}">
                    <a16:rowId xmlns:a16="http://schemas.microsoft.com/office/drawing/2014/main" val="66403250"/>
                  </a:ext>
                </a:extLst>
              </a:tr>
              <a:tr h="265135">
                <a:tc>
                  <a:txBody>
                    <a:bodyPr/>
                    <a:lstStyle/>
                    <a:p>
                      <a:r>
                        <a:rPr lang="sk-SK" sz="1050" dirty="0" err="1"/>
                        <a:t>The</a:t>
                      </a:r>
                      <a:r>
                        <a:rPr lang="sk-SK" sz="1050" dirty="0"/>
                        <a:t> </a:t>
                      </a:r>
                      <a:r>
                        <a:rPr lang="sk-SK" sz="1050" dirty="0" err="1"/>
                        <a:t>JGT</a:t>
                      </a:r>
                      <a:r>
                        <a:rPr lang="sk-SK" sz="1050" dirty="0"/>
                        <a:t> </a:t>
                      </a:r>
                      <a:r>
                        <a:rPr lang="sk-SK" sz="1050" dirty="0" err="1"/>
                        <a:t>Theater</a:t>
                      </a:r>
                      <a:r>
                        <a:rPr lang="sk-SK" sz="1050" dirty="0"/>
                        <a:t> in Zvolen</a:t>
                      </a:r>
                    </a:p>
                  </a:txBody>
                  <a:tcPr anchor="ctr"/>
                </a:tc>
                <a:tc>
                  <a:txBody>
                    <a:bodyPr/>
                    <a:lstStyle/>
                    <a:p>
                      <a:r>
                        <a:rPr lang="sk-SK" sz="1050" dirty="0"/>
                        <a:t>2.3 mil.</a:t>
                      </a:r>
                    </a:p>
                  </a:txBody>
                  <a:tcPr anchor="ctr"/>
                </a:tc>
                <a:extLst>
                  <a:ext uri="{0D108BD9-81ED-4DB2-BD59-A6C34878D82A}">
                    <a16:rowId xmlns:a16="http://schemas.microsoft.com/office/drawing/2014/main" val="3414271786"/>
                  </a:ext>
                </a:extLst>
              </a:tr>
              <a:tr h="26513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sk-SK" sz="1050" dirty="0" err="1"/>
                        <a:t>Chamber</a:t>
                      </a:r>
                      <a:r>
                        <a:rPr lang="sk-SK" sz="1050" dirty="0"/>
                        <a:t> </a:t>
                      </a:r>
                      <a:r>
                        <a:rPr lang="sk-SK" sz="1050" dirty="0" err="1"/>
                        <a:t>Theater</a:t>
                      </a:r>
                      <a:r>
                        <a:rPr lang="sk-SK" sz="1050" dirty="0"/>
                        <a:t> in Martin</a:t>
                      </a:r>
                    </a:p>
                  </a:txBody>
                  <a:tcPr anchor="ctr"/>
                </a:tc>
                <a:tc>
                  <a:txBody>
                    <a:bodyPr/>
                    <a:lstStyle/>
                    <a:p>
                      <a:r>
                        <a:rPr lang="sk-SK" sz="1050" dirty="0"/>
                        <a:t>2.7 mil.</a:t>
                      </a:r>
                    </a:p>
                  </a:txBody>
                  <a:tcPr anchor="ctr"/>
                </a:tc>
                <a:extLst>
                  <a:ext uri="{0D108BD9-81ED-4DB2-BD59-A6C34878D82A}">
                    <a16:rowId xmlns:a16="http://schemas.microsoft.com/office/drawing/2014/main" val="568467468"/>
                  </a:ext>
                </a:extLst>
              </a:tr>
              <a:tr h="265135">
                <a:tc>
                  <a:txBody>
                    <a:bodyPr/>
                    <a:lstStyle/>
                    <a:p>
                      <a:r>
                        <a:rPr lang="sk-SK" sz="1050" dirty="0"/>
                        <a:t>City </a:t>
                      </a:r>
                      <a:r>
                        <a:rPr lang="sk-SK" sz="1050" dirty="0" err="1"/>
                        <a:t>Theater</a:t>
                      </a:r>
                      <a:r>
                        <a:rPr lang="sk-SK" sz="1050" dirty="0"/>
                        <a:t> in Žilina </a:t>
                      </a:r>
                    </a:p>
                  </a:txBody>
                  <a:tcPr anchor="ctr"/>
                </a:tc>
                <a:tc>
                  <a:txBody>
                    <a:bodyPr/>
                    <a:lstStyle/>
                    <a:p>
                      <a:r>
                        <a:rPr lang="sk-SK" sz="1050" dirty="0"/>
                        <a:t>1.5 mil.</a:t>
                      </a:r>
                    </a:p>
                  </a:txBody>
                  <a:tcPr anchor="ctr"/>
                </a:tc>
                <a:extLst>
                  <a:ext uri="{0D108BD9-81ED-4DB2-BD59-A6C34878D82A}">
                    <a16:rowId xmlns:a16="http://schemas.microsoft.com/office/drawing/2014/main" val="901074208"/>
                  </a:ext>
                </a:extLst>
              </a:tr>
              <a:tr h="224963">
                <a:tc gridSpan="2">
                  <a:txBody>
                    <a:bodyPr/>
                    <a:lstStyle/>
                    <a:p>
                      <a:r>
                        <a:rPr lang="sk-SK" sz="800" b="1" dirty="0" err="1"/>
                        <a:t>Source</a:t>
                      </a:r>
                      <a:r>
                        <a:rPr lang="sk-SK" sz="800" b="1" dirty="0"/>
                        <a:t>: 2024 </a:t>
                      </a:r>
                      <a:r>
                        <a:rPr lang="sk-SK" sz="800" b="1" dirty="0" err="1"/>
                        <a:t>financial</a:t>
                      </a:r>
                      <a:r>
                        <a:rPr lang="sk-SK" sz="800" b="1" dirty="0"/>
                        <a:t> </a:t>
                      </a:r>
                      <a:r>
                        <a:rPr lang="sk-SK" sz="800" b="1" dirty="0" err="1"/>
                        <a:t>results</a:t>
                      </a:r>
                      <a:endParaRPr lang="sk-SK" sz="800" b="1" dirty="0"/>
                    </a:p>
                  </a:txBody>
                  <a:tcPr anchor="ctr"/>
                </a:tc>
                <a:tc hMerge="1">
                  <a:txBody>
                    <a:bodyPr/>
                    <a:lstStyle/>
                    <a:p>
                      <a:endParaRPr lang="sk-SK" sz="800" b="1"/>
                    </a:p>
                  </a:txBody>
                  <a:tcPr anchor="ctr"/>
                </a:tc>
                <a:extLst>
                  <a:ext uri="{0D108BD9-81ED-4DB2-BD59-A6C34878D82A}">
                    <a16:rowId xmlns:a16="http://schemas.microsoft.com/office/drawing/2014/main" val="4238955083"/>
                  </a:ext>
                </a:extLst>
              </a:tr>
            </a:tbl>
          </a:graphicData>
        </a:graphic>
      </p:graphicFrame>
      <p:graphicFrame>
        <p:nvGraphicFramePr>
          <p:cNvPr id="2" name="Table 1">
            <a:extLst>
              <a:ext uri="{FF2B5EF4-FFF2-40B4-BE49-F238E27FC236}">
                <a16:creationId xmlns:a16="http://schemas.microsoft.com/office/drawing/2014/main" id="{8222B595-7AA6-5828-2531-2D980F83C5F4}"/>
              </a:ext>
            </a:extLst>
          </p:cNvPr>
          <p:cNvGraphicFramePr>
            <a:graphicFrameLocks noGrp="1"/>
          </p:cNvGraphicFramePr>
          <p:nvPr>
            <p:extLst>
              <p:ext uri="{D42A27DB-BD31-4B8C-83A1-F6EECF244321}">
                <p14:modId xmlns:p14="http://schemas.microsoft.com/office/powerpoint/2010/main" val="414516376"/>
              </p:ext>
            </p:extLst>
          </p:nvPr>
        </p:nvGraphicFramePr>
        <p:xfrm>
          <a:off x="647695" y="993037"/>
          <a:ext cx="6264272" cy="782320"/>
        </p:xfrm>
        <a:graphic>
          <a:graphicData uri="http://schemas.openxmlformats.org/drawingml/2006/table">
            <a:tbl>
              <a:tblPr firstRow="1" lastCol="1">
                <a:tableStyleId>{93296810-A885-4BE3-A3E7-6D5BEEA58F35}</a:tableStyleId>
              </a:tblPr>
              <a:tblGrid>
                <a:gridCol w="783034">
                  <a:extLst>
                    <a:ext uri="{9D8B030D-6E8A-4147-A177-3AD203B41FA5}">
                      <a16:colId xmlns:a16="http://schemas.microsoft.com/office/drawing/2014/main" val="1303399877"/>
                    </a:ext>
                  </a:extLst>
                </a:gridCol>
                <a:gridCol w="783034">
                  <a:extLst>
                    <a:ext uri="{9D8B030D-6E8A-4147-A177-3AD203B41FA5}">
                      <a16:colId xmlns:a16="http://schemas.microsoft.com/office/drawing/2014/main" val="3012595338"/>
                    </a:ext>
                  </a:extLst>
                </a:gridCol>
                <a:gridCol w="783034">
                  <a:extLst>
                    <a:ext uri="{9D8B030D-6E8A-4147-A177-3AD203B41FA5}">
                      <a16:colId xmlns:a16="http://schemas.microsoft.com/office/drawing/2014/main" val="2134207443"/>
                    </a:ext>
                  </a:extLst>
                </a:gridCol>
                <a:gridCol w="783034">
                  <a:extLst>
                    <a:ext uri="{9D8B030D-6E8A-4147-A177-3AD203B41FA5}">
                      <a16:colId xmlns:a16="http://schemas.microsoft.com/office/drawing/2014/main" val="2780067941"/>
                    </a:ext>
                  </a:extLst>
                </a:gridCol>
                <a:gridCol w="783034">
                  <a:extLst>
                    <a:ext uri="{9D8B030D-6E8A-4147-A177-3AD203B41FA5}">
                      <a16:colId xmlns:a16="http://schemas.microsoft.com/office/drawing/2014/main" val="1079436101"/>
                    </a:ext>
                  </a:extLst>
                </a:gridCol>
                <a:gridCol w="783034">
                  <a:extLst>
                    <a:ext uri="{9D8B030D-6E8A-4147-A177-3AD203B41FA5}">
                      <a16:colId xmlns:a16="http://schemas.microsoft.com/office/drawing/2014/main" val="3392646987"/>
                    </a:ext>
                  </a:extLst>
                </a:gridCol>
                <a:gridCol w="783034">
                  <a:extLst>
                    <a:ext uri="{9D8B030D-6E8A-4147-A177-3AD203B41FA5}">
                      <a16:colId xmlns:a16="http://schemas.microsoft.com/office/drawing/2014/main" val="806970014"/>
                    </a:ext>
                  </a:extLst>
                </a:gridCol>
                <a:gridCol w="783034">
                  <a:extLst>
                    <a:ext uri="{9D8B030D-6E8A-4147-A177-3AD203B41FA5}">
                      <a16:colId xmlns:a16="http://schemas.microsoft.com/office/drawing/2014/main" val="2539013554"/>
                    </a:ext>
                  </a:extLst>
                </a:gridCol>
              </a:tblGrid>
              <a:tr h="370840">
                <a:tc>
                  <a:txBody>
                    <a:bodyPr/>
                    <a:lstStyle/>
                    <a:p>
                      <a:r>
                        <a:rPr lang="sk-SK" sz="1050" dirty="0"/>
                        <a:t>BA </a:t>
                      </a:r>
                      <a:r>
                        <a:rPr lang="sk-SK" sz="1050" dirty="0" err="1"/>
                        <a:t>Region</a:t>
                      </a:r>
                      <a:endParaRPr lang="sk-SK" sz="1050" dirty="0"/>
                    </a:p>
                  </a:txBody>
                  <a:tcPr anchor="ctr">
                    <a:solidFill>
                      <a:schemeClr val="accent1"/>
                    </a:solidFill>
                  </a:tcPr>
                </a:tc>
                <a:tc>
                  <a:txBody>
                    <a:bodyPr/>
                    <a:lstStyle/>
                    <a:p>
                      <a:r>
                        <a:rPr lang="sk-SK" sz="1050" dirty="0"/>
                        <a:t>NR </a:t>
                      </a:r>
                      <a:r>
                        <a:rPr lang="sk-SK" sz="1050" dirty="0" err="1"/>
                        <a:t>Region</a:t>
                      </a:r>
                      <a:endParaRPr lang="sk-SK" sz="1050" dirty="0"/>
                    </a:p>
                  </a:txBody>
                  <a:tcPr anchor="ctr">
                    <a:solidFill>
                      <a:schemeClr val="accent1"/>
                    </a:solidFill>
                  </a:tcPr>
                </a:tc>
                <a:tc>
                  <a:txBody>
                    <a:bodyPr/>
                    <a:lstStyle/>
                    <a:p>
                      <a:r>
                        <a:rPr lang="sk-SK" sz="1050" dirty="0" err="1"/>
                        <a:t>TT</a:t>
                      </a:r>
                      <a:r>
                        <a:rPr lang="sk-SK" sz="1050" dirty="0"/>
                        <a:t> </a:t>
                      </a:r>
                      <a:r>
                        <a:rPr lang="sk-SK" sz="1050" dirty="0" err="1"/>
                        <a:t>Region</a:t>
                      </a:r>
                      <a:endParaRPr lang="sk-SK" sz="1050" dirty="0"/>
                    </a:p>
                  </a:txBody>
                  <a:tcPr anchor="ctr">
                    <a:solidFill>
                      <a:schemeClr val="accent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sk-SK" sz="1050" dirty="0"/>
                        <a:t>PO </a:t>
                      </a:r>
                      <a:r>
                        <a:rPr lang="sk-SK" sz="1050" dirty="0" err="1"/>
                        <a:t>Region</a:t>
                      </a:r>
                      <a:endParaRPr lang="sk-SK" sz="1050" dirty="0"/>
                    </a:p>
                  </a:txBody>
                  <a:tcPr anchor="ctr">
                    <a:solidFill>
                      <a:schemeClr val="accent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sk-SK" sz="1050" dirty="0" err="1"/>
                        <a:t>BB</a:t>
                      </a:r>
                      <a:r>
                        <a:rPr lang="sk-SK" sz="1050" dirty="0"/>
                        <a:t> </a:t>
                      </a:r>
                      <a:r>
                        <a:rPr lang="sk-SK" sz="1050" dirty="0" err="1"/>
                        <a:t>Region</a:t>
                      </a:r>
                      <a:endParaRPr lang="sk-SK" sz="1050" dirty="0"/>
                    </a:p>
                  </a:txBody>
                  <a:tcPr anchor="ctr">
                    <a:solidFill>
                      <a:schemeClr val="accent1"/>
                    </a:solidFill>
                  </a:tcPr>
                </a:tc>
                <a:tc>
                  <a:txBody>
                    <a:bodyPr/>
                    <a:lstStyle/>
                    <a:p>
                      <a:r>
                        <a:rPr lang="sk-SK" sz="1050" dirty="0"/>
                        <a:t>TN </a:t>
                      </a:r>
                      <a:r>
                        <a:rPr lang="sk-SK" sz="1050" dirty="0" err="1"/>
                        <a:t>Region</a:t>
                      </a:r>
                      <a:endParaRPr lang="sk-SK" sz="1050" dirty="0"/>
                    </a:p>
                  </a:txBody>
                  <a:tcPr anchor="ctr">
                    <a:solidFill>
                      <a:schemeClr val="accent1"/>
                    </a:solidFill>
                  </a:tcPr>
                </a:tc>
                <a:tc>
                  <a:txBody>
                    <a:bodyPr/>
                    <a:lstStyle/>
                    <a:p>
                      <a:r>
                        <a:rPr lang="sk-SK" sz="1050" dirty="0"/>
                        <a:t>ZA </a:t>
                      </a:r>
                      <a:r>
                        <a:rPr lang="sk-SK" sz="1050" dirty="0" err="1"/>
                        <a:t>Region</a:t>
                      </a:r>
                      <a:endParaRPr lang="sk-SK" sz="1050" dirty="0"/>
                    </a:p>
                  </a:txBody>
                  <a:tcPr anchor="ctr">
                    <a:solidFill>
                      <a:schemeClr val="accent1"/>
                    </a:solidFill>
                  </a:tcPr>
                </a:tc>
                <a:tc>
                  <a:txBody>
                    <a:bodyPr/>
                    <a:lstStyle/>
                    <a:p>
                      <a:r>
                        <a:rPr lang="sk-SK" sz="1050" dirty="0" err="1"/>
                        <a:t>KE</a:t>
                      </a:r>
                      <a:r>
                        <a:rPr lang="sk-SK" sz="1050" dirty="0"/>
                        <a:t> </a:t>
                      </a:r>
                      <a:r>
                        <a:rPr lang="sk-SK" sz="1050" dirty="0" err="1"/>
                        <a:t>Region</a:t>
                      </a:r>
                      <a:endParaRPr lang="sk-SK" sz="1050" dirty="0"/>
                    </a:p>
                  </a:txBody>
                  <a:tcPr anchor="ctr">
                    <a:solidFill>
                      <a:schemeClr val="accent1"/>
                    </a:solidFill>
                  </a:tcPr>
                </a:tc>
                <a:extLst>
                  <a:ext uri="{0D108BD9-81ED-4DB2-BD59-A6C34878D82A}">
                    <a16:rowId xmlns:a16="http://schemas.microsoft.com/office/drawing/2014/main" val="3445254400"/>
                  </a:ext>
                </a:extLst>
              </a:tr>
              <a:tr h="37084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sk-SK" sz="1050" b="0" i="0" u="none" strike="noStrike" dirty="0">
                          <a:solidFill>
                            <a:schemeClr val="tx1"/>
                          </a:solidFill>
                          <a:effectLst/>
                          <a:latin typeface="Arial" panose="020B0604020202020204" pitchFamily="34" charset="0"/>
                        </a:rPr>
                        <a:t>€</a:t>
                      </a:r>
                      <a:r>
                        <a:rPr lang="sk-SK" sz="1050" dirty="0"/>
                        <a:t>807 mil.</a:t>
                      </a:r>
                      <a:r>
                        <a:rPr lang="fr-FR" sz="1050" dirty="0"/>
                        <a:t> </a:t>
                      </a:r>
                    </a:p>
                  </a:txBody>
                  <a:tcPr anchor="ctr">
                    <a:solidFill>
                      <a:schemeClr val="accent5">
                        <a:lumMod val="20000"/>
                        <a:lumOff val="80000"/>
                      </a:schemeClr>
                    </a:solidFill>
                  </a:tcPr>
                </a:tc>
                <a:tc>
                  <a:txBody>
                    <a:bodyPr/>
                    <a:lstStyle/>
                    <a:p>
                      <a:r>
                        <a:rPr lang="sk-SK" sz="1050" b="0" i="0" u="none" strike="noStrike" dirty="0">
                          <a:solidFill>
                            <a:schemeClr val="tx1"/>
                          </a:solidFill>
                          <a:effectLst/>
                          <a:latin typeface="Arial" panose="020B0604020202020204" pitchFamily="34" charset="0"/>
                        </a:rPr>
                        <a:t>€</a:t>
                      </a:r>
                      <a:r>
                        <a:rPr lang="sk-SK" sz="1050" dirty="0"/>
                        <a:t>118 mil.  </a:t>
                      </a:r>
                    </a:p>
                  </a:txBody>
                  <a:tcPr anchor="ctr">
                    <a:solidFill>
                      <a:schemeClr val="accent5">
                        <a:lumMod val="20000"/>
                        <a:lumOff val="80000"/>
                      </a:schemeClr>
                    </a:solidFill>
                  </a:tcPr>
                </a:tc>
                <a:tc>
                  <a:txBody>
                    <a:bodyPr/>
                    <a:lstStyle/>
                    <a:p>
                      <a:r>
                        <a:rPr lang="sk-SK" sz="1050" b="0" i="0" u="none" strike="noStrike" dirty="0">
                          <a:solidFill>
                            <a:schemeClr val="tx1"/>
                          </a:solidFill>
                          <a:effectLst/>
                          <a:latin typeface="Arial" panose="020B0604020202020204" pitchFamily="34" charset="0"/>
                        </a:rPr>
                        <a:t>€</a:t>
                      </a:r>
                      <a:r>
                        <a:rPr lang="sk-SK" sz="1050" dirty="0"/>
                        <a:t>103 mil. </a:t>
                      </a:r>
                    </a:p>
                  </a:txBody>
                  <a:tcPr anchor="ctr">
                    <a:solidFill>
                      <a:schemeClr val="accent5">
                        <a:lumMod val="20000"/>
                        <a:lumOff val="80000"/>
                      </a:schemeClr>
                    </a:solidFill>
                  </a:tcPr>
                </a:tc>
                <a:tc>
                  <a:txBody>
                    <a:bodyPr/>
                    <a:lstStyle/>
                    <a:p>
                      <a:r>
                        <a:rPr lang="sk-SK" sz="1050" b="0" i="0" u="none" strike="noStrike" dirty="0">
                          <a:solidFill>
                            <a:schemeClr val="tx1"/>
                          </a:solidFill>
                          <a:effectLst/>
                          <a:latin typeface="Arial" panose="020B0604020202020204" pitchFamily="34" charset="0"/>
                        </a:rPr>
                        <a:t>€</a:t>
                      </a:r>
                      <a:r>
                        <a:rPr lang="sk-SK" sz="1050" dirty="0"/>
                        <a:t>97 mil. </a:t>
                      </a:r>
                    </a:p>
                  </a:txBody>
                  <a:tcPr anchor="ctr">
                    <a:solidFill>
                      <a:schemeClr val="accent5">
                        <a:lumMod val="20000"/>
                        <a:lumOff val="80000"/>
                      </a:schemeClr>
                    </a:solidFill>
                  </a:tcPr>
                </a:tc>
                <a:tc>
                  <a:txBody>
                    <a:bodyPr/>
                    <a:lstStyle/>
                    <a:p>
                      <a:r>
                        <a:rPr lang="sk-SK" sz="1050" b="0" i="0" u="none" strike="noStrike" dirty="0">
                          <a:solidFill>
                            <a:schemeClr val="tx1"/>
                          </a:solidFill>
                          <a:effectLst/>
                          <a:latin typeface="Arial" panose="020B0604020202020204" pitchFamily="34" charset="0"/>
                        </a:rPr>
                        <a:t>€</a:t>
                      </a:r>
                      <a:r>
                        <a:rPr lang="sk-SK" sz="1050" dirty="0"/>
                        <a:t>56 mil.  </a:t>
                      </a:r>
                    </a:p>
                  </a:txBody>
                  <a:tcPr anchor="ctr">
                    <a:solidFill>
                      <a:schemeClr val="accent5">
                        <a:lumMod val="20000"/>
                        <a:lumOff val="80000"/>
                      </a:schemeClr>
                    </a:solidFill>
                  </a:tcPr>
                </a:tc>
                <a:tc>
                  <a:txBody>
                    <a:bodyPr/>
                    <a:lstStyle/>
                    <a:p>
                      <a:r>
                        <a:rPr lang="sk-SK" sz="1050" b="0" i="0" u="none" strike="noStrike" dirty="0">
                          <a:solidFill>
                            <a:schemeClr val="tx1"/>
                          </a:solidFill>
                          <a:effectLst/>
                          <a:latin typeface="Arial" panose="020B0604020202020204" pitchFamily="34" charset="0"/>
                        </a:rPr>
                        <a:t>€</a:t>
                      </a:r>
                      <a:r>
                        <a:rPr lang="sk-SK" sz="1050" dirty="0"/>
                        <a:t>43 mil. </a:t>
                      </a:r>
                    </a:p>
                  </a:txBody>
                  <a:tcPr anchor="ctr">
                    <a:solidFill>
                      <a:schemeClr val="accent5">
                        <a:lumMod val="20000"/>
                        <a:lumOff val="80000"/>
                      </a:schemeClr>
                    </a:solidFill>
                  </a:tcPr>
                </a:tc>
                <a:tc>
                  <a:txBody>
                    <a:bodyPr/>
                    <a:lstStyle/>
                    <a:p>
                      <a:r>
                        <a:rPr lang="sk-SK" sz="1050" b="0" i="0" u="none" strike="noStrike" dirty="0">
                          <a:solidFill>
                            <a:schemeClr val="tx1"/>
                          </a:solidFill>
                          <a:effectLst/>
                          <a:latin typeface="Arial" panose="020B0604020202020204" pitchFamily="34" charset="0"/>
                        </a:rPr>
                        <a:t>€</a:t>
                      </a:r>
                      <a:r>
                        <a:rPr lang="sk-SK" sz="1050" dirty="0"/>
                        <a:t>34 mil. </a:t>
                      </a:r>
                    </a:p>
                  </a:txBody>
                  <a:tcPr anchor="ctr">
                    <a:solidFill>
                      <a:schemeClr val="accent5">
                        <a:lumMod val="20000"/>
                        <a:lumOff val="80000"/>
                      </a:schemeClr>
                    </a:solidFill>
                  </a:tcPr>
                </a:tc>
                <a:tc>
                  <a:txBody>
                    <a:bodyPr/>
                    <a:lstStyle/>
                    <a:p>
                      <a:pPr marL="0" algn="l" defTabSz="755934" rtl="0" eaLnBrk="1" latinLnBrk="0" hangingPunct="1"/>
                      <a:r>
                        <a:rPr lang="sk-SK" sz="1050" b="0" i="0" u="none" strike="noStrike" dirty="0">
                          <a:solidFill>
                            <a:schemeClr val="tx1"/>
                          </a:solidFill>
                          <a:effectLst/>
                          <a:latin typeface="Arial" panose="020B0604020202020204" pitchFamily="34" charset="0"/>
                        </a:rPr>
                        <a:t>€</a:t>
                      </a:r>
                      <a:r>
                        <a:rPr lang="sk-SK" sz="1050" b="0" kern="1200" dirty="0">
                          <a:solidFill>
                            <a:schemeClr val="dk1"/>
                          </a:solidFill>
                          <a:latin typeface="+mn-lt"/>
                          <a:ea typeface="+mn-ea"/>
                          <a:cs typeface="+mn-cs"/>
                        </a:rPr>
                        <a:t>30 mil. </a:t>
                      </a:r>
                    </a:p>
                  </a:txBody>
                  <a:tcPr anchor="ctr">
                    <a:solidFill>
                      <a:schemeClr val="accent5">
                        <a:lumMod val="20000"/>
                        <a:lumOff val="80000"/>
                      </a:schemeClr>
                    </a:solidFill>
                  </a:tcPr>
                </a:tc>
                <a:extLst>
                  <a:ext uri="{0D108BD9-81ED-4DB2-BD59-A6C34878D82A}">
                    <a16:rowId xmlns:a16="http://schemas.microsoft.com/office/drawing/2014/main" val="684163433"/>
                  </a:ext>
                </a:extLst>
              </a:tr>
            </a:tbl>
          </a:graphicData>
        </a:graphic>
      </p:graphicFrame>
      <p:graphicFrame>
        <p:nvGraphicFramePr>
          <p:cNvPr id="8" name="Chart 7">
            <a:extLst>
              <a:ext uri="{FF2B5EF4-FFF2-40B4-BE49-F238E27FC236}">
                <a16:creationId xmlns:a16="http://schemas.microsoft.com/office/drawing/2014/main" id="{97F9C701-A197-C018-1072-40FDE4C89C6C}"/>
              </a:ext>
            </a:extLst>
          </p:cNvPr>
          <p:cNvGraphicFramePr>
            <a:graphicFrameLocks/>
          </p:cNvGraphicFramePr>
          <p:nvPr>
            <p:extLst>
              <p:ext uri="{D42A27DB-BD31-4B8C-83A1-F6EECF244321}">
                <p14:modId xmlns:p14="http://schemas.microsoft.com/office/powerpoint/2010/main" val="576342344"/>
              </p:ext>
            </p:extLst>
          </p:nvPr>
        </p:nvGraphicFramePr>
        <p:xfrm>
          <a:off x="3816041" y="7954203"/>
          <a:ext cx="3451227" cy="1962150"/>
        </p:xfrm>
        <a:graphic>
          <a:graphicData uri="http://schemas.openxmlformats.org/drawingml/2006/chart">
            <c:chart xmlns:c="http://schemas.openxmlformats.org/drawingml/2006/chart" xmlns:r="http://schemas.openxmlformats.org/officeDocument/2006/relationships" r:id="rId10"/>
          </a:graphicData>
        </a:graphic>
      </p:graphicFrame>
      <p:sp>
        <p:nvSpPr>
          <p:cNvPr id="7" name="Arrow: Right 6">
            <a:extLst>
              <a:ext uri="{FF2B5EF4-FFF2-40B4-BE49-F238E27FC236}">
                <a16:creationId xmlns:a16="http://schemas.microsoft.com/office/drawing/2014/main" id="{D6396467-04C2-66EB-930D-22772E471EF8}"/>
              </a:ext>
            </a:extLst>
          </p:cNvPr>
          <p:cNvSpPr/>
          <p:nvPr/>
        </p:nvSpPr>
        <p:spPr>
          <a:xfrm rot="16200000">
            <a:off x="1235326" y="1584737"/>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3" name="Arrow: Right 12">
            <a:extLst>
              <a:ext uri="{FF2B5EF4-FFF2-40B4-BE49-F238E27FC236}">
                <a16:creationId xmlns:a16="http://schemas.microsoft.com/office/drawing/2014/main" id="{69A77814-9438-DA85-21DF-570062080696}"/>
              </a:ext>
            </a:extLst>
          </p:cNvPr>
          <p:cNvSpPr/>
          <p:nvPr/>
        </p:nvSpPr>
        <p:spPr>
          <a:xfrm rot="16200000">
            <a:off x="2005356" y="1583767"/>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Arrow: Right 14">
            <a:extLst>
              <a:ext uri="{FF2B5EF4-FFF2-40B4-BE49-F238E27FC236}">
                <a16:creationId xmlns:a16="http://schemas.microsoft.com/office/drawing/2014/main" id="{EA415C14-7BE4-B89C-7A71-49A098B1D7B3}"/>
              </a:ext>
            </a:extLst>
          </p:cNvPr>
          <p:cNvSpPr/>
          <p:nvPr/>
        </p:nvSpPr>
        <p:spPr>
          <a:xfrm rot="16200000">
            <a:off x="2794185" y="1583768"/>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6" name="Arrow: Right 15">
            <a:extLst>
              <a:ext uri="{FF2B5EF4-FFF2-40B4-BE49-F238E27FC236}">
                <a16:creationId xmlns:a16="http://schemas.microsoft.com/office/drawing/2014/main" id="{603C6310-6664-CC4D-E023-3EC1F57711E7}"/>
              </a:ext>
            </a:extLst>
          </p:cNvPr>
          <p:cNvSpPr/>
          <p:nvPr/>
        </p:nvSpPr>
        <p:spPr>
          <a:xfrm rot="16200000">
            <a:off x="3561116" y="1583769"/>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8" name="Arrow: Right 17">
            <a:extLst>
              <a:ext uri="{FF2B5EF4-FFF2-40B4-BE49-F238E27FC236}">
                <a16:creationId xmlns:a16="http://schemas.microsoft.com/office/drawing/2014/main" id="{B15EAC86-C1DA-53AB-7108-9BFCBA18C52A}"/>
              </a:ext>
            </a:extLst>
          </p:cNvPr>
          <p:cNvSpPr/>
          <p:nvPr/>
        </p:nvSpPr>
        <p:spPr>
          <a:xfrm rot="16200000">
            <a:off x="4361021" y="1583769"/>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9" name="Arrow: Right 18">
            <a:extLst>
              <a:ext uri="{FF2B5EF4-FFF2-40B4-BE49-F238E27FC236}">
                <a16:creationId xmlns:a16="http://schemas.microsoft.com/office/drawing/2014/main" id="{AA0E1D07-73A6-431B-8124-8B4977F3AA2C}"/>
              </a:ext>
            </a:extLst>
          </p:cNvPr>
          <p:cNvSpPr/>
          <p:nvPr/>
        </p:nvSpPr>
        <p:spPr>
          <a:xfrm rot="5400000">
            <a:off x="5131052" y="1577120"/>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0" name="Arrow: Right 19">
            <a:extLst>
              <a:ext uri="{FF2B5EF4-FFF2-40B4-BE49-F238E27FC236}">
                <a16:creationId xmlns:a16="http://schemas.microsoft.com/office/drawing/2014/main" id="{9B2DD69B-9E23-9133-5868-A81688F7B987}"/>
              </a:ext>
            </a:extLst>
          </p:cNvPr>
          <p:cNvSpPr/>
          <p:nvPr/>
        </p:nvSpPr>
        <p:spPr>
          <a:xfrm rot="5400000">
            <a:off x="5950470" y="1578090"/>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1" name="Arrow: Right 20">
            <a:extLst>
              <a:ext uri="{FF2B5EF4-FFF2-40B4-BE49-F238E27FC236}">
                <a16:creationId xmlns:a16="http://schemas.microsoft.com/office/drawing/2014/main" id="{CFF4C2E9-BA77-033C-9BF5-AD2C574A795C}"/>
              </a:ext>
            </a:extLst>
          </p:cNvPr>
          <p:cNvSpPr/>
          <p:nvPr/>
        </p:nvSpPr>
        <p:spPr>
          <a:xfrm rot="16200000">
            <a:off x="6720501" y="1583767"/>
            <a:ext cx="130612" cy="138113"/>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12" name="Graphic 11" descr="Performance Curtains with solid fill">
            <a:extLst>
              <a:ext uri="{FF2B5EF4-FFF2-40B4-BE49-F238E27FC236}">
                <a16:creationId xmlns:a16="http://schemas.microsoft.com/office/drawing/2014/main" id="{381C6611-5C13-F68D-10C1-2DCCEBF582D3}"/>
              </a:ext>
            </a:extLst>
          </p:cNvPr>
          <p:cNvPicPr>
            <a:picLocks noChangeAspect="1"/>
          </p:cNvPicPr>
          <p:nvPr/>
        </p:nvPicPr>
        <p:blipFill>
          <a:blip r:embed="rId11" cstate="print">
            <a:extLst>
              <a:ext uri="{96DAC541-7B7A-43D3-8B79-37D633B846F1}">
                <asvg:svgBlip xmlns:asvg="http://schemas.microsoft.com/office/drawing/2016/SVG/main" r:embed="rId12"/>
              </a:ext>
            </a:extLst>
          </a:blip>
          <a:stretch>
            <a:fillRect/>
          </a:stretch>
        </p:blipFill>
        <p:spPr>
          <a:xfrm>
            <a:off x="3941477" y="6140708"/>
            <a:ext cx="540544" cy="540544"/>
          </a:xfrm>
          <a:prstGeom prst="rect">
            <a:avLst/>
          </a:prstGeom>
        </p:spPr>
      </p:pic>
      <p:sp>
        <p:nvSpPr>
          <p:cNvPr id="4" name="Slide Number Placeholder 3">
            <a:extLst>
              <a:ext uri="{FF2B5EF4-FFF2-40B4-BE49-F238E27FC236}">
                <a16:creationId xmlns:a16="http://schemas.microsoft.com/office/drawing/2014/main" id="{EB7C10B5-EBE3-6AD9-8971-CA89EC60A246}"/>
              </a:ext>
            </a:extLst>
          </p:cNvPr>
          <p:cNvSpPr>
            <a:spLocks noGrp="1"/>
          </p:cNvSpPr>
          <p:nvPr>
            <p:ph type="sldNum" sz="quarter" idx="12"/>
          </p:nvPr>
        </p:nvSpPr>
        <p:spPr>
          <a:xfrm>
            <a:off x="6534903" y="10309829"/>
            <a:ext cx="558047" cy="126810"/>
          </a:xfrm>
        </p:spPr>
        <p:txBody>
          <a:bodyPr/>
          <a:lstStyle/>
          <a:p>
            <a:fld id="{721C06D9-4617-44B0-8711-1EF1C439A609}" type="slidenum">
              <a:rPr lang="en-US" sz="500" smtClean="0"/>
              <a:pPr/>
              <a:t>8</a:t>
            </a:fld>
            <a:endParaRPr lang="en-US" sz="500"/>
          </a:p>
        </p:txBody>
      </p:sp>
      <p:sp>
        <p:nvSpPr>
          <p:cNvPr id="11" name="Footer Placeholder 1">
            <a:extLst>
              <a:ext uri="{FF2B5EF4-FFF2-40B4-BE49-F238E27FC236}">
                <a16:creationId xmlns:a16="http://schemas.microsoft.com/office/drawing/2014/main" id="{010EAEC7-B5CC-7C83-FAD4-E855FF3A4D31}"/>
              </a:ext>
            </a:extLst>
          </p:cNvPr>
          <p:cNvSpPr>
            <a:spLocks noGrp="1"/>
          </p:cNvSpPr>
          <p:nvPr>
            <p:ph type="ftr" sz="quarter" idx="11"/>
          </p:nvPr>
        </p:nvSpPr>
        <p:spPr>
          <a:xfrm>
            <a:off x="647698" y="10309829"/>
            <a:ext cx="3009900" cy="126810"/>
          </a:xfrm>
        </p:spPr>
        <p:txBody>
          <a:bodyPr/>
          <a:lstStyle/>
          <a:p>
            <a:r>
              <a:rPr lang="en-US" sz="500"/>
              <a:t>The Socio−Economic Study for Lidl Slovenská republika, s.r.o.</a:t>
            </a:r>
          </a:p>
        </p:txBody>
      </p:sp>
    </p:spTree>
    <p:extLst>
      <p:ext uri="{BB962C8B-B14F-4D97-AF65-F5344CB8AC3E}">
        <p14:creationId xmlns:p14="http://schemas.microsoft.com/office/powerpoint/2010/main" val="339523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8C26F-A445-4F27-8FBF-326F8BD97FFF}"/>
              </a:ext>
            </a:extLst>
          </p:cNvPr>
          <p:cNvSpPr>
            <a:spLocks noGrp="1"/>
          </p:cNvSpPr>
          <p:nvPr>
            <p:ph type="title"/>
          </p:nvPr>
        </p:nvSpPr>
        <p:spPr>
          <a:xfrm>
            <a:off x="647700" y="430212"/>
            <a:ext cx="6264275" cy="542468"/>
          </a:xfrm>
        </p:spPr>
        <p:txBody>
          <a:bodyPr/>
          <a:lstStyle/>
          <a:p>
            <a:r>
              <a:rPr lang="en-US"/>
              <a:t>02 Economic Value Generated in the Slovak Republic (continued)</a:t>
            </a:r>
          </a:p>
        </p:txBody>
      </p:sp>
      <p:sp>
        <p:nvSpPr>
          <p:cNvPr id="6" name="Text Placeholder 5">
            <a:extLst>
              <a:ext uri="{FF2B5EF4-FFF2-40B4-BE49-F238E27FC236}">
                <a16:creationId xmlns:a16="http://schemas.microsoft.com/office/drawing/2014/main" id="{EA450936-27D4-44BE-859C-2E0212D91A2E}"/>
              </a:ext>
            </a:extLst>
          </p:cNvPr>
          <p:cNvSpPr>
            <a:spLocks noGrp="1"/>
          </p:cNvSpPr>
          <p:nvPr>
            <p:ph type="body" sz="quarter" idx="13"/>
          </p:nvPr>
        </p:nvSpPr>
        <p:spPr>
          <a:xfrm>
            <a:off x="647700" y="2408387"/>
            <a:ext cx="6445250" cy="7407999"/>
          </a:xfrm>
        </p:spPr>
        <p:txBody>
          <a:bodyPr/>
          <a:lstStyle/>
          <a:p>
            <a:pPr>
              <a:spcBef>
                <a:spcPts val="200"/>
              </a:spcBef>
              <a:spcAft>
                <a:spcPts val="200"/>
              </a:spcAft>
            </a:pPr>
            <a:r>
              <a:rPr lang="en-US" sz="1050" b="1" dirty="0">
                <a:solidFill>
                  <a:schemeClr val="tx2"/>
                </a:solidFill>
              </a:rPr>
              <a:t>Impact of Distributed Value on Districts</a:t>
            </a:r>
          </a:p>
          <a:p>
            <a:pPr>
              <a:spcBef>
                <a:spcPts val="200"/>
              </a:spcBef>
              <a:spcAft>
                <a:spcPts val="200"/>
              </a:spcAft>
            </a:pPr>
            <a:r>
              <a:rPr lang="en-US" sz="1050" dirty="0"/>
              <a:t>The methodology for reporting results at the district level used in the Socio-Economic Study has not changed compared to the previous two editions of the Study. While Lidl distributed the economic value to </a:t>
            </a:r>
            <a:r>
              <a:rPr lang="en-US" sz="1050" b="1" dirty="0"/>
              <a:t>69 districts</a:t>
            </a:r>
            <a:r>
              <a:rPr lang="en-US" sz="1050" dirty="0"/>
              <a:t> in 2022, there were already </a:t>
            </a:r>
            <a:r>
              <a:rPr lang="en-US" sz="1050" b="1" dirty="0"/>
              <a:t>77</a:t>
            </a:r>
            <a:r>
              <a:rPr lang="en-US" sz="1050" dirty="0"/>
              <a:t> of these districts in 2024. Annually, Lidl regularly distributes the </a:t>
            </a:r>
            <a:r>
              <a:rPr lang="en-US" sz="1050" b="1" dirty="0"/>
              <a:t>largest value </a:t>
            </a:r>
            <a:r>
              <a:rPr lang="en-US" sz="1050" dirty="0"/>
              <a:t>to the </a:t>
            </a:r>
            <a:r>
              <a:rPr lang="en-US" sz="1050" b="1" dirty="0" err="1"/>
              <a:t>Kežmarok</a:t>
            </a:r>
            <a:r>
              <a:rPr lang="en-US" sz="1050" b="1" dirty="0"/>
              <a:t> district</a:t>
            </a:r>
            <a:r>
              <a:rPr lang="en-US" sz="1050" dirty="0"/>
              <a:t> – in 2024, it was almost </a:t>
            </a:r>
            <a:r>
              <a:rPr lang="en-US" sz="1050" b="1" dirty="0"/>
              <a:t>30 million EUR. </a:t>
            </a:r>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b="1" dirty="0"/>
          </a:p>
          <a:p>
            <a:pPr>
              <a:spcBef>
                <a:spcPts val="200"/>
              </a:spcBef>
              <a:spcAft>
                <a:spcPts val="200"/>
              </a:spcAft>
            </a:pPr>
            <a:endParaRPr lang="en-US" sz="1050" dirty="0"/>
          </a:p>
          <a:p>
            <a:pPr>
              <a:spcBef>
                <a:spcPts val="200"/>
              </a:spcBef>
              <a:spcAft>
                <a:spcPts val="200"/>
              </a:spcAft>
            </a:pPr>
            <a:endParaRPr lang="en-US" sz="1050" dirty="0"/>
          </a:p>
          <a:p>
            <a:pPr>
              <a:spcBef>
                <a:spcPts val="200"/>
              </a:spcBef>
              <a:spcAft>
                <a:spcPts val="200"/>
              </a:spcAft>
            </a:pPr>
            <a:endParaRPr lang="en-US" sz="1050" dirty="0"/>
          </a:p>
          <a:p>
            <a:pPr>
              <a:spcBef>
                <a:spcPts val="200"/>
              </a:spcBef>
              <a:spcAft>
                <a:spcPts val="200"/>
              </a:spcAft>
            </a:pPr>
            <a:r>
              <a:rPr lang="en-US" sz="1050" dirty="0"/>
              <a:t>The </a:t>
            </a:r>
            <a:r>
              <a:rPr lang="en-US" sz="1050" dirty="0" err="1"/>
              <a:t>Kežmarok</a:t>
            </a:r>
            <a:r>
              <a:rPr lang="en-US" sz="1050" dirty="0"/>
              <a:t> district is not visualized in the graphs, as the contribution is so high that it would complicate the visualization of other districts. We obtained data on state support from the </a:t>
            </a:r>
            <a:r>
              <a:rPr lang="en-US" sz="1050" dirty="0">
                <a:hlinkClick r:id="rId3"/>
              </a:rPr>
              <a:t>List of concluded contracts for the provision of regional contributions</a:t>
            </a:r>
            <a:r>
              <a:rPr lang="en-US" sz="1050" dirty="0"/>
              <a:t> – we filtered out contracts with effect from 2024. The List is available on the website of the Ministry of Investments, Regional Development and </a:t>
            </a:r>
            <a:r>
              <a:rPr lang="en-US" sz="1050" dirty="0" err="1"/>
              <a:t>Informatization</a:t>
            </a:r>
            <a:r>
              <a:rPr lang="en-US" sz="1050" dirty="0"/>
              <a:t>.</a:t>
            </a:r>
          </a:p>
        </p:txBody>
      </p:sp>
      <p:sp>
        <p:nvSpPr>
          <p:cNvPr id="13" name="Text Placeholder 5">
            <a:extLst>
              <a:ext uri="{FF2B5EF4-FFF2-40B4-BE49-F238E27FC236}">
                <a16:creationId xmlns:a16="http://schemas.microsoft.com/office/drawing/2014/main" id="{E46D8B43-B1DA-DCAB-23D5-87B0A0F0B71A}"/>
              </a:ext>
            </a:extLst>
          </p:cNvPr>
          <p:cNvSpPr txBox="1">
            <a:spLocks/>
          </p:cNvSpPr>
          <p:nvPr/>
        </p:nvSpPr>
        <p:spPr>
          <a:xfrm>
            <a:off x="647698" y="968024"/>
            <a:ext cx="6315711" cy="1312224"/>
          </a:xfrm>
          <a:prstGeom prst="rect">
            <a:avLst/>
          </a:prstGeom>
        </p:spPr>
        <p:txBody>
          <a:bodyPr vert="horz" lIns="0" tIns="36000" rIns="0" bIns="36000" numCol="1" spcCol="288000" rtlCol="0">
            <a:noAutofit/>
          </a:bodyPr>
          <a:lstStyle>
            <a:lvl1pPr marL="0" indent="0" algn="l" defTabSz="755934" rtl="0" eaLnBrk="1" latinLnBrk="0" hangingPunct="1">
              <a:lnSpc>
                <a:spcPct val="100000"/>
              </a:lnSpc>
              <a:spcBef>
                <a:spcPts val="827"/>
              </a:spcBef>
              <a:buFont typeface="Arial" panose="020B0604020202020204" pitchFamily="34" charset="0"/>
              <a:buNone/>
              <a:defRPr sz="100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200"/>
              </a:spcBef>
              <a:spcAft>
                <a:spcPts val="200"/>
              </a:spcAft>
            </a:pPr>
            <a:r>
              <a:rPr lang="en-US" sz="1600" dirty="0">
                <a:solidFill>
                  <a:schemeClr val="tx2"/>
                </a:solidFill>
                <a:latin typeface="+mj-lt"/>
              </a:rPr>
              <a:t>Lidl continued to deliver the direct economic value to 77 districts in Slovakia in 2024, including those officially designated as Least Developed Districts (</a:t>
            </a:r>
            <a:r>
              <a:rPr lang="en-US" sz="1600" dirty="0" err="1">
                <a:solidFill>
                  <a:schemeClr val="tx2"/>
                </a:solidFill>
                <a:latin typeface="+mj-lt"/>
              </a:rPr>
              <a:t>LDD</a:t>
            </a:r>
            <a:r>
              <a:rPr lang="en-US" sz="1600" dirty="0">
                <a:solidFill>
                  <a:schemeClr val="tx2"/>
                </a:solidFill>
                <a:latin typeface="+mj-lt"/>
              </a:rPr>
              <a:t>). In seven of these districts, the real economic value delivered by Lidl has continuously increased over the past three years. </a:t>
            </a:r>
            <a:endParaRPr lang="en-US" sz="1600" b="1" dirty="0">
              <a:solidFill>
                <a:schemeClr val="tx2"/>
              </a:solidFill>
              <a:latin typeface="+mj-lt"/>
            </a:endParaRPr>
          </a:p>
        </p:txBody>
      </p:sp>
      <p:sp>
        <p:nvSpPr>
          <p:cNvPr id="16" name="Text Placeholder 5">
            <a:extLst>
              <a:ext uri="{FF2B5EF4-FFF2-40B4-BE49-F238E27FC236}">
                <a16:creationId xmlns:a16="http://schemas.microsoft.com/office/drawing/2014/main" id="{E5282937-1A90-D9DA-40AC-FFBACCC2CF41}"/>
              </a:ext>
            </a:extLst>
          </p:cNvPr>
          <p:cNvSpPr txBox="1">
            <a:spLocks/>
          </p:cNvSpPr>
          <p:nvPr/>
        </p:nvSpPr>
        <p:spPr>
          <a:xfrm>
            <a:off x="588409" y="9555633"/>
            <a:ext cx="6323566" cy="686460"/>
          </a:xfrm>
          <a:prstGeom prst="rect">
            <a:avLst/>
          </a:prstGeom>
        </p:spPr>
        <p:txBody>
          <a:bodyPr vert="horz" lIns="0" tIns="36000" rIns="0" bIns="36000" numCol="1" spcCol="288000" rtlCol="0" anchor="t">
            <a:noAutofit/>
          </a:bodyPr>
          <a:lstStyle>
            <a:lvl1pPr marL="0" indent="0" algn="l" defTabSz="755934" rtl="0" eaLnBrk="1" latinLnBrk="0" hangingPunct="1">
              <a:lnSpc>
                <a:spcPct val="100000"/>
              </a:lnSpc>
              <a:spcBef>
                <a:spcPts val="827"/>
              </a:spcBef>
              <a:buFont typeface="Arial" panose="020B0604020202020204" pitchFamily="34" charset="0"/>
              <a:buNone/>
              <a:defRPr sz="1000" kern="1200">
                <a:solidFill>
                  <a:schemeClr val="tx1"/>
                </a:solidFill>
                <a:latin typeface="+mn-lt"/>
                <a:ea typeface="+mn-ea"/>
                <a:cs typeface="+mn-cs"/>
              </a:defRPr>
            </a:lvl1pPr>
            <a:lvl2pPr marL="889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2pPr>
            <a:lvl3pPr marL="1778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3pPr>
            <a:lvl4pPr marL="26670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4pPr>
            <a:lvl5pPr marL="361950" indent="-88900" algn="l" defTabSz="755934" rtl="0" eaLnBrk="1" latinLnBrk="0" hangingPunct="1">
              <a:lnSpc>
                <a:spcPct val="100000"/>
              </a:lnSpc>
              <a:spcBef>
                <a:spcPts val="413"/>
              </a:spcBef>
              <a:buFont typeface="Arial" panose="020B0604020202020204" pitchFamily="34" charset="0"/>
              <a:buChar char="•"/>
              <a:defRPr sz="10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800" b="1" baseline="30000" dirty="0">
                <a:solidFill>
                  <a:schemeClr val="tx1">
                    <a:lumMod val="60000"/>
                    <a:lumOff val="40000"/>
                  </a:schemeClr>
                </a:solidFill>
              </a:rPr>
              <a:t>*    </a:t>
            </a:r>
            <a:r>
              <a:rPr lang="en-US" sz="800" dirty="0">
                <a:solidFill>
                  <a:schemeClr val="tx1">
                    <a:lumMod val="60000"/>
                    <a:lumOff val="40000"/>
                  </a:schemeClr>
                </a:solidFill>
              </a:rPr>
              <a:t>The increase </a:t>
            </a:r>
            <a:r>
              <a:rPr lang="sk-SK" sz="800" dirty="0" err="1">
                <a:solidFill>
                  <a:schemeClr val="tx1">
                    <a:lumMod val="60000"/>
                    <a:lumOff val="40000"/>
                  </a:schemeClr>
                </a:solidFill>
              </a:rPr>
              <a:t>of</a:t>
            </a:r>
            <a:r>
              <a:rPr lang="sk-SK" sz="800" dirty="0">
                <a:solidFill>
                  <a:schemeClr val="tx1">
                    <a:lumMod val="60000"/>
                    <a:lumOff val="40000"/>
                  </a:schemeClr>
                </a:solidFill>
              </a:rPr>
              <a:t> </a:t>
            </a:r>
            <a:r>
              <a:rPr lang="en-US" sz="800" dirty="0">
                <a:solidFill>
                  <a:schemeClr val="tx1">
                    <a:lumMod val="60000"/>
                    <a:lumOff val="40000"/>
                  </a:schemeClr>
                </a:solidFill>
              </a:rPr>
              <a:t>150%</a:t>
            </a:r>
            <a:r>
              <a:rPr lang="sk-SK" sz="800" dirty="0">
                <a:solidFill>
                  <a:schemeClr val="tx1">
                    <a:lumMod val="60000"/>
                    <a:lumOff val="40000"/>
                  </a:schemeClr>
                </a:solidFill>
              </a:rPr>
              <a:t> </a:t>
            </a:r>
            <a:r>
              <a:rPr lang="en-US" sz="800" dirty="0">
                <a:solidFill>
                  <a:schemeClr val="tx1">
                    <a:lumMod val="60000"/>
                    <a:lumOff val="40000"/>
                  </a:schemeClr>
                </a:solidFill>
              </a:rPr>
              <a:t>is shown in the graph</a:t>
            </a:r>
            <a:r>
              <a:rPr lang="sk-SK" sz="800" dirty="0">
                <a:solidFill>
                  <a:schemeClr val="tx1">
                    <a:lumMod val="60000"/>
                    <a:lumOff val="40000"/>
                  </a:schemeClr>
                </a:solidFill>
              </a:rPr>
              <a:t> </a:t>
            </a:r>
            <a:r>
              <a:rPr lang="en-US" sz="800" dirty="0">
                <a:solidFill>
                  <a:schemeClr val="tx1">
                    <a:lumMod val="60000"/>
                    <a:lumOff val="40000"/>
                  </a:schemeClr>
                </a:solidFill>
              </a:rPr>
              <a:t>for the District of </a:t>
            </a:r>
            <a:r>
              <a:rPr lang="en-US" sz="800" dirty="0" err="1">
                <a:solidFill>
                  <a:schemeClr val="tx1">
                    <a:lumMod val="60000"/>
                    <a:lumOff val="40000"/>
                  </a:schemeClr>
                </a:solidFill>
              </a:rPr>
              <a:t>Sabinov</a:t>
            </a:r>
            <a:r>
              <a:rPr lang="en-US" sz="800" dirty="0">
                <a:solidFill>
                  <a:schemeClr val="tx1">
                    <a:lumMod val="60000"/>
                    <a:lumOff val="40000"/>
                  </a:schemeClr>
                </a:solidFill>
              </a:rPr>
              <a:t> for the period 2024/2023; in reality</a:t>
            </a:r>
            <a:r>
              <a:rPr lang="sk-SK" sz="800" dirty="0">
                <a:solidFill>
                  <a:schemeClr val="tx1">
                    <a:lumMod val="60000"/>
                    <a:lumOff val="40000"/>
                  </a:schemeClr>
                </a:solidFill>
              </a:rPr>
              <a:t>,</a:t>
            </a:r>
            <a:r>
              <a:rPr lang="en-US" sz="800" dirty="0">
                <a:solidFill>
                  <a:schemeClr val="tx1">
                    <a:lumMod val="60000"/>
                    <a:lumOff val="40000"/>
                  </a:schemeClr>
                </a:solidFill>
              </a:rPr>
              <a:t> this increase was over 500%, but it is not possible to visualize it in the displayed graph.</a:t>
            </a:r>
          </a:p>
          <a:p>
            <a:pPr>
              <a:spcBef>
                <a:spcPts val="0"/>
              </a:spcBef>
            </a:pPr>
            <a:r>
              <a:rPr lang="en-US" sz="800" dirty="0">
                <a:solidFill>
                  <a:schemeClr val="tx1">
                    <a:lumMod val="60000"/>
                    <a:lumOff val="40000"/>
                  </a:schemeClr>
                </a:solidFill>
                <a:cs typeface="Arial"/>
              </a:rPr>
              <a:t>** The comparison of </a:t>
            </a:r>
            <a:r>
              <a:rPr lang="en-US" sz="800" dirty="0" err="1">
                <a:solidFill>
                  <a:schemeClr val="tx1">
                    <a:lumMod val="60000"/>
                    <a:lumOff val="40000"/>
                  </a:schemeClr>
                </a:solidFill>
                <a:cs typeface="Arial"/>
              </a:rPr>
              <a:t>LDD</a:t>
            </a:r>
            <a:r>
              <a:rPr lang="en-US" sz="800" dirty="0">
                <a:solidFill>
                  <a:schemeClr val="tx1">
                    <a:lumMod val="60000"/>
                    <a:lumOff val="40000"/>
                  </a:schemeClr>
                </a:solidFill>
                <a:cs typeface="Arial"/>
              </a:rPr>
              <a:t> Districts does not include the District of </a:t>
            </a:r>
            <a:r>
              <a:rPr lang="en-US" sz="800" dirty="0" err="1">
                <a:solidFill>
                  <a:schemeClr val="tx1">
                    <a:lumMod val="60000"/>
                    <a:lumOff val="40000"/>
                  </a:schemeClr>
                </a:solidFill>
                <a:cs typeface="Arial"/>
              </a:rPr>
              <a:t>Medzilaborce</a:t>
            </a:r>
            <a:r>
              <a:rPr lang="en-US" sz="800" dirty="0">
                <a:solidFill>
                  <a:schemeClr val="tx1">
                    <a:lumMod val="60000"/>
                    <a:lumOff val="40000"/>
                  </a:schemeClr>
                </a:solidFill>
                <a:cs typeface="Arial"/>
              </a:rPr>
              <a:t>, </a:t>
            </a:r>
            <a:r>
              <a:rPr lang="en-US" sz="800" dirty="0" err="1">
                <a:solidFill>
                  <a:schemeClr val="tx1">
                    <a:lumMod val="60000"/>
                    <a:lumOff val="40000"/>
                  </a:schemeClr>
                </a:solidFill>
                <a:cs typeface="Arial"/>
              </a:rPr>
              <a:t>Košice</a:t>
            </a:r>
            <a:r>
              <a:rPr lang="en-US" sz="800" dirty="0">
                <a:solidFill>
                  <a:schemeClr val="tx1">
                    <a:lumMod val="60000"/>
                    <a:lumOff val="40000"/>
                  </a:schemeClr>
                </a:solidFill>
                <a:cs typeface="Arial"/>
              </a:rPr>
              <a:t>-Surroundings (in the Study, we do not distinguish between the District of </a:t>
            </a:r>
            <a:r>
              <a:rPr lang="en-US" sz="800" dirty="0" err="1">
                <a:solidFill>
                  <a:schemeClr val="tx1">
                    <a:lumMod val="60000"/>
                    <a:lumOff val="40000"/>
                  </a:schemeClr>
                </a:solidFill>
                <a:cs typeface="Arial"/>
              </a:rPr>
              <a:t>Košice</a:t>
            </a:r>
            <a:r>
              <a:rPr lang="en-US" sz="800" dirty="0">
                <a:solidFill>
                  <a:schemeClr val="tx1">
                    <a:lumMod val="60000"/>
                    <a:lumOff val="40000"/>
                  </a:schemeClr>
                </a:solidFill>
                <a:cs typeface="Arial"/>
              </a:rPr>
              <a:t> and </a:t>
            </a:r>
            <a:r>
              <a:rPr lang="en-US" sz="800" dirty="0" err="1">
                <a:solidFill>
                  <a:schemeClr val="tx1">
                    <a:lumMod val="60000"/>
                    <a:lumOff val="40000"/>
                  </a:schemeClr>
                </a:solidFill>
                <a:cs typeface="Arial"/>
              </a:rPr>
              <a:t>Košice</a:t>
            </a:r>
            <a:r>
              <a:rPr lang="en-US" sz="800" dirty="0">
                <a:solidFill>
                  <a:schemeClr val="tx1">
                    <a:lumMod val="60000"/>
                    <a:lumOff val="40000"/>
                  </a:schemeClr>
                </a:solidFill>
                <a:cs typeface="Arial"/>
              </a:rPr>
              <a:t>- Surroundings) and the District of </a:t>
            </a:r>
            <a:r>
              <a:rPr lang="en-US" sz="800" dirty="0" err="1">
                <a:solidFill>
                  <a:schemeClr val="tx1">
                    <a:lumMod val="60000"/>
                    <a:lumOff val="40000"/>
                  </a:schemeClr>
                </a:solidFill>
                <a:cs typeface="Arial"/>
              </a:rPr>
              <a:t>Poltár</a:t>
            </a:r>
            <a:r>
              <a:rPr lang="en-US" sz="800" dirty="0">
                <a:solidFill>
                  <a:schemeClr val="tx1">
                    <a:lumMod val="60000"/>
                    <a:lumOff val="40000"/>
                  </a:schemeClr>
                </a:solidFill>
                <a:cs typeface="Arial"/>
              </a:rPr>
              <a:t>. The comparison does not include the District of </a:t>
            </a:r>
            <a:r>
              <a:rPr lang="en-US" sz="800" dirty="0" err="1">
                <a:solidFill>
                  <a:schemeClr val="tx1">
                    <a:lumMod val="60000"/>
                    <a:lumOff val="40000"/>
                  </a:schemeClr>
                </a:solidFill>
                <a:cs typeface="Arial"/>
              </a:rPr>
              <a:t>Kežmarok</a:t>
            </a:r>
            <a:r>
              <a:rPr lang="en-US" sz="800" dirty="0">
                <a:solidFill>
                  <a:schemeClr val="tx1">
                    <a:lumMod val="60000"/>
                    <a:lumOff val="40000"/>
                  </a:schemeClr>
                </a:solidFill>
                <a:cs typeface="Arial"/>
              </a:rPr>
              <a:t>, where </a:t>
            </a:r>
            <a:r>
              <a:rPr lang="en-US" sz="800" dirty="0" err="1">
                <a:solidFill>
                  <a:schemeClr val="tx1">
                    <a:lumMod val="60000"/>
                    <a:lumOff val="40000"/>
                  </a:schemeClr>
                </a:solidFill>
                <a:cs typeface="Arial"/>
              </a:rPr>
              <a:t>Lidl’s</a:t>
            </a:r>
            <a:r>
              <a:rPr lang="en-US" sz="800" dirty="0">
                <a:solidFill>
                  <a:schemeClr val="tx1">
                    <a:lumMod val="60000"/>
                    <a:lumOff val="40000"/>
                  </a:schemeClr>
                </a:solidFill>
                <a:cs typeface="Arial"/>
              </a:rPr>
              <a:t> support in 2024 is at the level of 29 million EUR </a:t>
            </a:r>
            <a:r>
              <a:rPr lang="sk-SK" sz="800" dirty="0">
                <a:solidFill>
                  <a:schemeClr val="tx1">
                    <a:lumMod val="60000"/>
                    <a:lumOff val="40000"/>
                  </a:schemeClr>
                </a:solidFill>
                <a:cs typeface="Arial"/>
              </a:rPr>
              <a:t>− </a:t>
            </a:r>
            <a:r>
              <a:rPr lang="en-US" sz="800" dirty="0">
                <a:solidFill>
                  <a:schemeClr val="tx1">
                    <a:lumMod val="60000"/>
                    <a:lumOff val="40000"/>
                  </a:schemeClr>
                </a:solidFill>
                <a:cs typeface="Arial"/>
              </a:rPr>
              <a:t>this amount would complicate the display of the entire graph.</a:t>
            </a:r>
          </a:p>
        </p:txBody>
      </p:sp>
      <p:graphicFrame>
        <p:nvGraphicFramePr>
          <p:cNvPr id="7" name="Chart 6">
            <a:extLst>
              <a:ext uri="{FF2B5EF4-FFF2-40B4-BE49-F238E27FC236}">
                <a16:creationId xmlns:a16="http://schemas.microsoft.com/office/drawing/2014/main" id="{3C28A918-395C-B1AD-DE92-776726DB58E6}"/>
              </a:ext>
            </a:extLst>
          </p:cNvPr>
          <p:cNvGraphicFramePr>
            <a:graphicFrameLocks/>
          </p:cNvGraphicFramePr>
          <p:nvPr>
            <p:extLst>
              <p:ext uri="{D42A27DB-BD31-4B8C-83A1-F6EECF244321}">
                <p14:modId xmlns:p14="http://schemas.microsoft.com/office/powerpoint/2010/main" val="2025755815"/>
              </p:ext>
            </p:extLst>
          </p:nvPr>
        </p:nvGraphicFramePr>
        <p:xfrm>
          <a:off x="636328" y="3929761"/>
          <a:ext cx="3318119" cy="5646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F85D4CB8-2F2C-B486-F695-875CA94FFD1C}"/>
              </a:ext>
            </a:extLst>
          </p:cNvPr>
          <p:cNvGraphicFramePr>
            <a:graphicFrameLocks/>
          </p:cNvGraphicFramePr>
          <p:nvPr>
            <p:extLst>
              <p:ext uri="{D42A27DB-BD31-4B8C-83A1-F6EECF244321}">
                <p14:modId xmlns:p14="http://schemas.microsoft.com/office/powerpoint/2010/main" val="3465772582"/>
              </p:ext>
            </p:extLst>
          </p:nvPr>
        </p:nvGraphicFramePr>
        <p:xfrm>
          <a:off x="3936307" y="3931572"/>
          <a:ext cx="3082290" cy="560832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3">
            <a:extLst>
              <a:ext uri="{FF2B5EF4-FFF2-40B4-BE49-F238E27FC236}">
                <a16:creationId xmlns:a16="http://schemas.microsoft.com/office/drawing/2014/main" id="{67937FB2-ADEA-B0CC-0616-2EF3556D4271}"/>
              </a:ext>
            </a:extLst>
          </p:cNvPr>
          <p:cNvSpPr>
            <a:spLocks noGrp="1"/>
          </p:cNvSpPr>
          <p:nvPr>
            <p:ph type="sldNum" sz="quarter" idx="12"/>
          </p:nvPr>
        </p:nvSpPr>
        <p:spPr>
          <a:xfrm>
            <a:off x="6534903" y="10309829"/>
            <a:ext cx="558047" cy="126810"/>
          </a:xfrm>
        </p:spPr>
        <p:txBody>
          <a:bodyPr/>
          <a:lstStyle/>
          <a:p>
            <a:fld id="{721C06D9-4617-44B0-8711-1EF1C439A609}" type="slidenum">
              <a:rPr lang="en-US" sz="500" smtClean="0"/>
              <a:pPr/>
              <a:t>9</a:t>
            </a:fld>
            <a:endParaRPr lang="en-US" sz="500"/>
          </a:p>
        </p:txBody>
      </p:sp>
      <p:sp>
        <p:nvSpPr>
          <p:cNvPr id="4" name="Footer Placeholder 1">
            <a:extLst>
              <a:ext uri="{FF2B5EF4-FFF2-40B4-BE49-F238E27FC236}">
                <a16:creationId xmlns:a16="http://schemas.microsoft.com/office/drawing/2014/main" id="{146E57F4-A410-B51C-8664-1D524A11C7AB}"/>
              </a:ext>
            </a:extLst>
          </p:cNvPr>
          <p:cNvSpPr>
            <a:spLocks noGrp="1"/>
          </p:cNvSpPr>
          <p:nvPr>
            <p:ph type="ftr" sz="quarter" idx="11"/>
          </p:nvPr>
        </p:nvSpPr>
        <p:spPr>
          <a:xfrm>
            <a:off x="588409" y="10309829"/>
            <a:ext cx="3009900" cy="126810"/>
          </a:xfrm>
        </p:spPr>
        <p:txBody>
          <a:bodyPr/>
          <a:lstStyle/>
          <a:p>
            <a:r>
              <a:rPr lang="en-US" sz="500" dirty="0"/>
              <a:t>The Socio−Economic Study for Lidl </a:t>
            </a:r>
            <a:r>
              <a:rPr lang="en-US" sz="500" dirty="0" err="1"/>
              <a:t>Slovenská</a:t>
            </a:r>
            <a:r>
              <a:rPr lang="en-US" sz="500" dirty="0"/>
              <a:t> </a:t>
            </a:r>
            <a:r>
              <a:rPr lang="en-US" sz="500" dirty="0" err="1"/>
              <a:t>republika</a:t>
            </a:r>
            <a:r>
              <a:rPr lang="en-US" sz="500" dirty="0"/>
              <a:t>, </a:t>
            </a:r>
            <a:r>
              <a:rPr lang="en-US" sz="500" dirty="0" err="1"/>
              <a:t>s.r.o</a:t>
            </a:r>
            <a:r>
              <a:rPr lang="en-US" sz="500" dirty="0"/>
              <a:t>.</a:t>
            </a:r>
          </a:p>
        </p:txBody>
      </p:sp>
      <p:sp>
        <p:nvSpPr>
          <p:cNvPr id="10" name="BlokTextu 9"/>
          <p:cNvSpPr txBox="1"/>
          <p:nvPr/>
        </p:nvSpPr>
        <p:spPr>
          <a:xfrm>
            <a:off x="6193971" y="8207829"/>
            <a:ext cx="772886" cy="369332"/>
          </a:xfrm>
          <a:prstGeom prst="rect">
            <a:avLst/>
          </a:prstGeom>
          <a:noFill/>
        </p:spPr>
        <p:txBody>
          <a:bodyPr wrap="square" rtlCol="0">
            <a:spAutoFit/>
          </a:bodyPr>
          <a:lstStyle/>
          <a:p>
            <a:r>
              <a:rPr lang="sk-SK" sz="900" dirty="0"/>
              <a:t>Okres = </a:t>
            </a:r>
            <a:r>
              <a:rPr lang="sk-SK" sz="900" dirty="0" err="1"/>
              <a:t>District</a:t>
            </a:r>
            <a:r>
              <a:rPr lang="sk-SK" sz="900" dirty="0"/>
              <a:t> </a:t>
            </a:r>
          </a:p>
        </p:txBody>
      </p:sp>
    </p:spTree>
    <p:extLst>
      <p:ext uri="{BB962C8B-B14F-4D97-AF65-F5344CB8AC3E}">
        <p14:creationId xmlns:p14="http://schemas.microsoft.com/office/powerpoint/2010/main" val="405180225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vis_Mazars_TTK_A4_Portrait_Template.potx" id="{02057D11-0D1E-48CA-A83A-3C43B57A135E}" vid="{312220A6-7D8A-4A47-AA64-43C41BE975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42fc64-fdc4-43c6-8b17-ad5765547562">
      <Terms xmlns="http://schemas.microsoft.com/office/infopath/2007/PartnerControls"/>
    </lcf76f155ced4ddcb4097134ff3c332f>
    <TaxCatchAll xmlns="9721e1d2-87b5-41a9-aee4-58bae764c5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F2A9F6CC38F324791D293F2C72D7776" ma:contentTypeVersion="17" ma:contentTypeDescription="Umožňuje vytvoriť nový dokument." ma:contentTypeScope="" ma:versionID="09e8706a34aad9cc3be883a3de83f376">
  <xsd:schema xmlns:xsd="http://www.w3.org/2001/XMLSchema" xmlns:xs="http://www.w3.org/2001/XMLSchema" xmlns:p="http://schemas.microsoft.com/office/2006/metadata/properties" xmlns:ns2="c042fc64-fdc4-43c6-8b17-ad5765547562" xmlns:ns3="9721e1d2-87b5-41a9-aee4-58bae764c55a" targetNamespace="http://schemas.microsoft.com/office/2006/metadata/properties" ma:root="true" ma:fieldsID="92a3908a9356fdb6d4464d23b8265ed4" ns2:_="" ns3:_="">
    <xsd:import namespace="c042fc64-fdc4-43c6-8b17-ad5765547562"/>
    <xsd:import namespace="9721e1d2-87b5-41a9-aee4-58bae764c55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2fc64-fdc4-43c6-8b17-ad5765547562"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OCR" ma:index="7" nillable="true" ma:displayName="Extracted Text" ma:internalName="MediaServiceOCR" ma:readOnly="true">
      <xsd:simpleType>
        <xsd:restriction base="dms:Note">
          <xsd:maxLength value="255"/>
        </xsd:restriction>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c04131-a3dd-48b1-9899-21c6397bba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21e1d2-87b5-41a9-aee4-58bae764c5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093454-258c-4275-8ac0-d668d7e25ce9}" ma:internalName="TaxCatchAll" ma:showField="CatchAllData" ma:web="9721e1d2-87b5-41a9-aee4-58bae764c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B48E3-0456-4119-AB9B-9C6458C95729}">
  <ds:schemaRef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9721e1d2-87b5-41a9-aee4-58bae764c55a"/>
    <ds:schemaRef ds:uri="c042fc64-fdc4-43c6-8b17-ad5765547562"/>
    <ds:schemaRef ds:uri="http://www.w3.org/XML/1998/namespace"/>
  </ds:schemaRefs>
</ds:datastoreItem>
</file>

<file path=customXml/itemProps2.xml><?xml version="1.0" encoding="utf-8"?>
<ds:datastoreItem xmlns:ds="http://schemas.openxmlformats.org/officeDocument/2006/customXml" ds:itemID="{ADFE4EE8-9BE8-4AA1-BDBB-340D97D1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2fc64-fdc4-43c6-8b17-ad5765547562"/>
    <ds:schemaRef ds:uri="9721e1d2-87b5-41a9-aee4-58bae764c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57B44A-25F8-4AD8-BF5D-20E9CC96BA53}">
  <ds:schemaRefs>
    <ds:schemaRef ds:uri="http://schemas.microsoft.com/sharepoint/v3/contenttype/forms"/>
  </ds:schemaRefs>
</ds:datastoreItem>
</file>

<file path=docMetadata/LabelInfo.xml><?xml version="1.0" encoding="utf-8"?>
<clbl:labelList xmlns:clbl="http://schemas.microsoft.com/office/2020/mipLabelMetadata">
  <clbl:label id="{60b37cb2-a399-4c31-a85a-411fc8b623d3}" enabled="1" method="Standard" siteId="{d04f4717-5a6e-4b98-b3f9-6918e0385f4c}" contentBits="0" removed="0"/>
  <clbl:label id="{b9e9ed43-edf4-4755-925b-76f18f50dbe7}" enabled="0" method="" siteId="{b9e9ed43-edf4-4755-925b-76f18f50dbe7}" removed="1"/>
</clbl:labelList>
</file>

<file path=docProps/app.xml><?xml version="1.0" encoding="utf-8"?>
<Properties xmlns="http://schemas.openxmlformats.org/officeDocument/2006/extended-properties" xmlns:vt="http://schemas.openxmlformats.org/officeDocument/2006/docPropsVTypes">
  <Template/>
  <TotalTime>0</TotalTime>
  <Words>6707</Words>
  <Application>Microsoft Office PowerPoint</Application>
  <PresentationFormat>Vlastná</PresentationFormat>
  <Paragraphs>657</Paragraphs>
  <Slides>15</Slides>
  <Notes>1</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15</vt:i4>
      </vt:variant>
    </vt:vector>
  </HeadingPairs>
  <TitlesOfParts>
    <vt:vector size="19" baseType="lpstr">
      <vt:lpstr>Aptos</vt:lpstr>
      <vt:lpstr>Arial</vt:lpstr>
      <vt:lpstr>Calibri</vt:lpstr>
      <vt:lpstr>Office Theme</vt:lpstr>
      <vt:lpstr>The Socio−Economic Study for Lidl Slovenská republika, s.r.o. </vt:lpstr>
      <vt:lpstr>Contents</vt:lpstr>
      <vt:lpstr>Introduction</vt:lpstr>
      <vt:lpstr>Introduction (continued)</vt:lpstr>
      <vt:lpstr>01 Methodology</vt:lpstr>
      <vt:lpstr>01 Methodology (continued)</vt:lpstr>
      <vt:lpstr>02 Economic Value Generated in the Slovak Republic</vt:lpstr>
      <vt:lpstr>02 Economic Value Generated in the Slovak Republic (continued)</vt:lpstr>
      <vt:lpstr>02 Economic Value Generated in the Slovak Republic (continued)</vt:lpstr>
      <vt:lpstr>02 Economic Value Generated in the Slovak Republic (continued)</vt:lpstr>
      <vt:lpstr>02 Economic Value Generated in Slovakia (continued)</vt:lpstr>
      <vt:lpstr>02 Economic Value Generated in the Slovak Republic (continued)</vt:lpstr>
      <vt:lpstr>03 Additional Economic Effects</vt:lpstr>
      <vt:lpstr>03 Additional Economic Effects (continued)</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Bund</dc:creator>
  <cp:lastModifiedBy>Martina Sujova (Martina Sujová)</cp:lastModifiedBy>
  <cp:revision>49</cp:revision>
  <dcterms:created xsi:type="dcterms:W3CDTF">2024-02-23T16:11:57Z</dcterms:created>
  <dcterms:modified xsi:type="dcterms:W3CDTF">2025-08-07T12:07:45Z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0x0101009F2A9F6CC38F324791D293F2C72D7776</vt:lpwstr>
  </property>
  <property fmtid="{D5CDD505-2E9C-101B-9397-08002B2CF9AE}" pid="3" name="MediaServiceImageTags">
    <vt:lpwstr/>
  </property>
  <property fmtid="{D5CDD505-2E9C-101B-9397-08002B2CF9AE}" pid="4" name="_ExtendedDescription">
    <vt:lpwstr/>
  </property>
  <property fmtid="{D5CDD505-2E9C-101B-9397-08002B2CF9AE}" pid="5" name="MSIP_Label_b063844f-1e0e-4977-a128-2dabbce321b8_Enabled">
    <vt:lpwstr>true</vt:lpwstr>
  </property>
  <property fmtid="{D5CDD505-2E9C-101B-9397-08002B2CF9AE}" pid="6" name="MSIP_Label_b063844f-1e0e-4977-a128-2dabbce321b8_SetDate">
    <vt:lpwstr>2025-07-14T14:29:03Z</vt:lpwstr>
  </property>
  <property fmtid="{D5CDD505-2E9C-101B-9397-08002B2CF9AE}" pid="7" name="MSIP_Label_b063844f-1e0e-4977-a128-2dabbce321b8_Method">
    <vt:lpwstr>Standard</vt:lpwstr>
  </property>
  <property fmtid="{D5CDD505-2E9C-101B-9397-08002B2CF9AE}" pid="8" name="MSIP_Label_b063844f-1e0e-4977-a128-2dabbce321b8_Name">
    <vt:lpwstr>(SVK) Confidential</vt:lpwstr>
  </property>
  <property fmtid="{D5CDD505-2E9C-101B-9397-08002B2CF9AE}" pid="9" name="MSIP_Label_b063844f-1e0e-4977-a128-2dabbce321b8_SiteId">
    <vt:lpwstr>b9e9ed43-edf4-4755-925b-76f18f50dbe7</vt:lpwstr>
  </property>
  <property fmtid="{D5CDD505-2E9C-101B-9397-08002B2CF9AE}" pid="10" name="MSIP_Label_b063844f-1e0e-4977-a128-2dabbce321b8_ActionId">
    <vt:lpwstr>451eaef5-0213-4d6d-8eae-e3a08659472f</vt:lpwstr>
  </property>
  <property fmtid="{D5CDD505-2E9C-101B-9397-08002B2CF9AE}" pid="11" name="MSIP_Label_b063844f-1e0e-4977-a128-2dabbce321b8_ContentBits">
    <vt:lpwstr>0</vt:lpwstr>
  </property>
  <property fmtid="{D5CDD505-2E9C-101B-9397-08002B2CF9AE}" pid="12" name="MSIP_Label_b063844f-1e0e-4977-a128-2dabbce321b8_Tag">
    <vt:lpwstr>10, 3, 0, 1</vt:lpwstr>
  </property>
</Properties>
</file>